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68" r:id="rId3"/>
    <p:sldId id="257" r:id="rId4"/>
    <p:sldId id="269" r:id="rId5"/>
    <p:sldId id="262" r:id="rId6"/>
    <p:sldId id="260" r:id="rId7"/>
    <p:sldId id="261" r:id="rId8"/>
    <p:sldId id="263" r:id="rId9"/>
    <p:sldId id="264" r:id="rId10"/>
    <p:sldId id="265" r:id="rId11"/>
    <p:sldId id="267"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4" autoAdjust="0"/>
    <p:restoredTop sz="81295" autoAdjust="0"/>
  </p:normalViewPr>
  <p:slideViewPr>
    <p:cSldViewPr snapToGrid="0">
      <p:cViewPr varScale="1">
        <p:scale>
          <a:sx n="116" d="100"/>
          <a:sy n="116" d="100"/>
        </p:scale>
        <p:origin x="102"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208E8A-2C0C-4930-AA72-2D2FE0DB9BAA}" type="doc">
      <dgm:prSet loTypeId="urn:microsoft.com/office/officeart/2005/8/layout/hierarchy1" loCatId="hierarchy" qsTypeId="urn:microsoft.com/office/officeart/2005/8/quickstyle/simple1" qsCatId="simple" csTypeId="urn:microsoft.com/office/officeart/2005/8/colors/colorful2" csCatId="colorful" phldr="1"/>
      <dgm:spPr/>
      <dgm:t>
        <a:bodyPr/>
        <a:lstStyle/>
        <a:p>
          <a:endParaRPr lang="en-US"/>
        </a:p>
      </dgm:t>
    </dgm:pt>
    <dgm:pt modelId="{BFF41A25-1446-422B-B777-130B48C39E4A}">
      <dgm:prSet custT="1"/>
      <dgm:spPr/>
      <dgm:t>
        <a:bodyPr/>
        <a:lstStyle/>
        <a:p>
          <a:pPr algn="l"/>
          <a:r>
            <a:rPr lang="en-US" sz="1600" b="1" dirty="0">
              <a:latin typeface="Arial" panose="020B0604020202020204" pitchFamily="34" charset="0"/>
              <a:cs typeface="Arial" panose="020B0604020202020204" pitchFamily="34" charset="0"/>
            </a:rPr>
            <a:t>Instacart Market Basket </a:t>
          </a:r>
        </a:p>
        <a:p>
          <a:pPr algn="l"/>
          <a:r>
            <a:rPr lang="en-US" sz="1600" dirty="0">
              <a:latin typeface="Arial" panose="020B0604020202020204" pitchFamily="34" charset="0"/>
              <a:cs typeface="Arial" panose="020B0604020202020204" pitchFamily="34" charset="0"/>
            </a:rPr>
            <a:t>public data files</a:t>
          </a:r>
        </a:p>
        <a:p>
          <a:pPr algn="l"/>
          <a:endParaRPr lang="en-US" sz="1600" dirty="0">
            <a:latin typeface="Arial" panose="020B0604020202020204" pitchFamily="34" charset="0"/>
            <a:cs typeface="Arial" panose="020B0604020202020204" pitchFamily="34" charset="0"/>
          </a:endParaRPr>
        </a:p>
        <a:p>
          <a:pPr algn="l"/>
          <a:r>
            <a:rPr lang="en-US" sz="1600" dirty="0">
              <a:latin typeface="Arial" panose="020B0604020202020204" pitchFamily="34" charset="0"/>
              <a:cs typeface="Arial" panose="020B0604020202020204" pitchFamily="34" charset="0"/>
            </a:rPr>
            <a:t>The merged dataset took a sample of 1 million records from the 20M total.</a:t>
          </a:r>
        </a:p>
        <a:p>
          <a:pPr algn="l"/>
          <a:endParaRPr lang="en-US" sz="1600" dirty="0">
            <a:latin typeface="Arial" panose="020B0604020202020204" pitchFamily="34" charset="0"/>
            <a:cs typeface="Arial" panose="020B0604020202020204" pitchFamily="34" charset="0"/>
          </a:endParaRPr>
        </a:p>
        <a:p>
          <a:pPr algn="l"/>
          <a:r>
            <a:rPr lang="en-US" sz="1600" b="0" i="0" dirty="0">
              <a:latin typeface="Arial" panose="020B0604020202020204" pitchFamily="34" charset="0"/>
              <a:cs typeface="Arial" panose="020B0604020202020204" pitchFamily="34" charset="0"/>
            </a:rPr>
            <a:t>Simulated regions by randomly assigning them (North, East, South, West) based on user_id.</a:t>
          </a:r>
          <a:endParaRPr lang="en-US" sz="1600" dirty="0">
            <a:latin typeface="Arial" panose="020B0604020202020204" pitchFamily="34" charset="0"/>
            <a:cs typeface="Arial" panose="020B0604020202020204" pitchFamily="34" charset="0"/>
          </a:endParaRPr>
        </a:p>
      </dgm:t>
    </dgm:pt>
    <dgm:pt modelId="{FB217A67-6E63-4CB9-94A1-985DDE7A9A5A}" type="parTrans" cxnId="{62840DFB-40C8-4C42-A5C3-A96A2DDE3A7A}">
      <dgm:prSet/>
      <dgm:spPr/>
      <dgm:t>
        <a:bodyPr/>
        <a:lstStyle/>
        <a:p>
          <a:endParaRPr lang="en-US"/>
        </a:p>
      </dgm:t>
    </dgm:pt>
    <dgm:pt modelId="{8E0E465F-0A13-4553-9ED5-77C316755C0A}" type="sibTrans" cxnId="{62840DFB-40C8-4C42-A5C3-A96A2DDE3A7A}">
      <dgm:prSet/>
      <dgm:spPr/>
      <dgm:t>
        <a:bodyPr/>
        <a:lstStyle/>
        <a:p>
          <a:endParaRPr lang="en-US"/>
        </a:p>
      </dgm:t>
    </dgm:pt>
    <dgm:pt modelId="{47C0F01B-20AB-41A2-BCBE-1ECAB8FCB754}">
      <dgm:prSet custT="1"/>
      <dgm:spPr/>
      <dgm:t>
        <a:bodyPr/>
        <a:lstStyle/>
        <a:p>
          <a:pPr algn="l"/>
          <a:r>
            <a:rPr lang="en-US" sz="1600" b="0" i="0" dirty="0">
              <a:latin typeface="Arial" panose="020B0604020202020204" pitchFamily="34" charset="0"/>
              <a:cs typeface="Arial" panose="020B0604020202020204" pitchFamily="34" charset="0"/>
            </a:rPr>
            <a:t>‘Demand’ calculated as the products ordered per ‘region’ by the ‘order_period’ time feature that was also added.</a:t>
          </a:r>
        </a:p>
        <a:p>
          <a:pPr algn="l"/>
          <a:r>
            <a:rPr lang="en-US" sz="1600" b="0" i="0" dirty="0">
              <a:latin typeface="Arial" panose="020B0604020202020204" pitchFamily="34" charset="0"/>
              <a:cs typeface="Arial" panose="020B0604020202020204" pitchFamily="34" charset="0"/>
            </a:rPr>
            <a:t>Additional features:</a:t>
          </a:r>
        </a:p>
        <a:p>
          <a:pPr algn="l"/>
          <a:r>
            <a:rPr lang="en-US" sz="1600" b="0" i="0" dirty="0">
              <a:latin typeface="Arial" panose="020B0604020202020204" pitchFamily="34" charset="0"/>
              <a:cs typeface="Arial" panose="020B0604020202020204" pitchFamily="34" charset="0"/>
            </a:rPr>
            <a:t>1) demand_lag_1 and demand_lag_2</a:t>
          </a:r>
        </a:p>
        <a:p>
          <a:pPr algn="l"/>
          <a:r>
            <a:rPr lang="en-US" sz="1600" b="0" i="0" dirty="0">
              <a:latin typeface="Arial" panose="020B0604020202020204" pitchFamily="34" charset="0"/>
              <a:cs typeface="Arial" panose="020B0604020202020204" pitchFamily="34" charset="0"/>
            </a:rPr>
            <a:t>2) product_mean_demand</a:t>
          </a:r>
        </a:p>
        <a:p>
          <a:pPr algn="l"/>
          <a:r>
            <a:rPr lang="en-US" sz="1600" dirty="0">
              <a:latin typeface="Arial" panose="020B0604020202020204" pitchFamily="34" charset="0"/>
              <a:cs typeface="Arial" panose="020B0604020202020204" pitchFamily="34" charset="0"/>
            </a:rPr>
            <a:t>MinMaxScaler used for numeric data.</a:t>
          </a:r>
        </a:p>
        <a:p>
          <a:pPr algn="l"/>
          <a:r>
            <a:rPr lang="en-US" sz="1600" dirty="0">
              <a:latin typeface="Arial" panose="020B0604020202020204" pitchFamily="34" charset="0"/>
              <a:cs typeface="Arial" panose="020B0604020202020204" pitchFamily="34" charset="0"/>
            </a:rPr>
            <a:t>OneHot encoded ‘region’.</a:t>
          </a:r>
        </a:p>
      </dgm:t>
    </dgm:pt>
    <dgm:pt modelId="{C90F3F2C-750E-4230-9A5D-726F335C15C8}" type="parTrans" cxnId="{7279FFA7-E80B-44AD-B0CE-0E2DC66B1C26}">
      <dgm:prSet/>
      <dgm:spPr/>
      <dgm:t>
        <a:bodyPr/>
        <a:lstStyle/>
        <a:p>
          <a:endParaRPr lang="en-US"/>
        </a:p>
      </dgm:t>
    </dgm:pt>
    <dgm:pt modelId="{BF3B51D7-EF7D-4C0E-BA98-75C1E5D148EC}" type="sibTrans" cxnId="{7279FFA7-E80B-44AD-B0CE-0E2DC66B1C26}">
      <dgm:prSet/>
      <dgm:spPr/>
      <dgm:t>
        <a:bodyPr/>
        <a:lstStyle/>
        <a:p>
          <a:endParaRPr lang="en-US"/>
        </a:p>
      </dgm:t>
    </dgm:pt>
    <dgm:pt modelId="{B04098FB-1190-4A3F-AF92-7436F57F38C9}" type="pres">
      <dgm:prSet presAssocID="{0D208E8A-2C0C-4930-AA72-2D2FE0DB9BAA}" presName="hierChild1" presStyleCnt="0">
        <dgm:presLayoutVars>
          <dgm:chPref val="1"/>
          <dgm:dir/>
          <dgm:animOne val="branch"/>
          <dgm:animLvl val="lvl"/>
          <dgm:resizeHandles/>
        </dgm:presLayoutVars>
      </dgm:prSet>
      <dgm:spPr/>
    </dgm:pt>
    <dgm:pt modelId="{532625D4-4614-4BC0-891A-5E691682AA7C}" type="pres">
      <dgm:prSet presAssocID="{BFF41A25-1446-422B-B777-130B48C39E4A}" presName="hierRoot1" presStyleCnt="0"/>
      <dgm:spPr/>
    </dgm:pt>
    <dgm:pt modelId="{C1BB5933-330C-40E5-ADCD-A71BE90C89AF}" type="pres">
      <dgm:prSet presAssocID="{BFF41A25-1446-422B-B777-130B48C39E4A}" presName="composite" presStyleCnt="0"/>
      <dgm:spPr/>
    </dgm:pt>
    <dgm:pt modelId="{12274526-7CE0-40B2-A002-B9ABFB950FE2}" type="pres">
      <dgm:prSet presAssocID="{BFF41A25-1446-422B-B777-130B48C39E4A}" presName="background" presStyleLbl="node0" presStyleIdx="0" presStyleCnt="2"/>
      <dgm:spPr/>
    </dgm:pt>
    <dgm:pt modelId="{B2255636-5EC6-44BB-8EFD-8E635F94C60F}" type="pres">
      <dgm:prSet presAssocID="{BFF41A25-1446-422B-B777-130B48C39E4A}" presName="text" presStyleLbl="fgAcc0" presStyleIdx="0" presStyleCnt="2">
        <dgm:presLayoutVars>
          <dgm:chPref val="3"/>
        </dgm:presLayoutVars>
      </dgm:prSet>
      <dgm:spPr/>
    </dgm:pt>
    <dgm:pt modelId="{35BC198A-B103-44D2-9CC3-9C7085E3E659}" type="pres">
      <dgm:prSet presAssocID="{BFF41A25-1446-422B-B777-130B48C39E4A}" presName="hierChild2" presStyleCnt="0"/>
      <dgm:spPr/>
    </dgm:pt>
    <dgm:pt modelId="{6BD88ADF-9CF5-4FE0-B2D2-141E505FE910}" type="pres">
      <dgm:prSet presAssocID="{47C0F01B-20AB-41A2-BCBE-1ECAB8FCB754}" presName="hierRoot1" presStyleCnt="0"/>
      <dgm:spPr/>
    </dgm:pt>
    <dgm:pt modelId="{0812E97D-0CD5-4640-BD66-878A18B6B486}" type="pres">
      <dgm:prSet presAssocID="{47C0F01B-20AB-41A2-BCBE-1ECAB8FCB754}" presName="composite" presStyleCnt="0"/>
      <dgm:spPr/>
    </dgm:pt>
    <dgm:pt modelId="{25218FBB-91FF-4700-95EB-606A35A1C978}" type="pres">
      <dgm:prSet presAssocID="{47C0F01B-20AB-41A2-BCBE-1ECAB8FCB754}" presName="background" presStyleLbl="node0" presStyleIdx="1" presStyleCnt="2"/>
      <dgm:spPr/>
    </dgm:pt>
    <dgm:pt modelId="{B001B030-1BD7-4D0A-8A17-99F6A21F7F5C}" type="pres">
      <dgm:prSet presAssocID="{47C0F01B-20AB-41A2-BCBE-1ECAB8FCB754}" presName="text" presStyleLbl="fgAcc0" presStyleIdx="1" presStyleCnt="2">
        <dgm:presLayoutVars>
          <dgm:chPref val="3"/>
        </dgm:presLayoutVars>
      </dgm:prSet>
      <dgm:spPr/>
    </dgm:pt>
    <dgm:pt modelId="{CDA77FF2-5A28-45D3-A5C4-1563982CCF4E}" type="pres">
      <dgm:prSet presAssocID="{47C0F01B-20AB-41A2-BCBE-1ECAB8FCB754}" presName="hierChild2" presStyleCnt="0"/>
      <dgm:spPr/>
    </dgm:pt>
  </dgm:ptLst>
  <dgm:cxnLst>
    <dgm:cxn modelId="{ECAABF08-D640-4E13-BEF8-5B30CA2D6847}" type="presOf" srcId="{47C0F01B-20AB-41A2-BCBE-1ECAB8FCB754}" destId="{B001B030-1BD7-4D0A-8A17-99F6A21F7F5C}" srcOrd="0" destOrd="0" presId="urn:microsoft.com/office/officeart/2005/8/layout/hierarchy1"/>
    <dgm:cxn modelId="{66FD4643-BF08-4665-B09A-C462326F86B9}" type="presOf" srcId="{0D208E8A-2C0C-4930-AA72-2D2FE0DB9BAA}" destId="{B04098FB-1190-4A3F-AF92-7436F57F38C9}" srcOrd="0" destOrd="0" presId="urn:microsoft.com/office/officeart/2005/8/layout/hierarchy1"/>
    <dgm:cxn modelId="{7279FFA7-E80B-44AD-B0CE-0E2DC66B1C26}" srcId="{0D208E8A-2C0C-4930-AA72-2D2FE0DB9BAA}" destId="{47C0F01B-20AB-41A2-BCBE-1ECAB8FCB754}" srcOrd="1" destOrd="0" parTransId="{C90F3F2C-750E-4230-9A5D-726F335C15C8}" sibTransId="{BF3B51D7-EF7D-4C0E-BA98-75C1E5D148EC}"/>
    <dgm:cxn modelId="{D39024E9-B1BF-4302-9AFE-71C756C52E1F}" type="presOf" srcId="{BFF41A25-1446-422B-B777-130B48C39E4A}" destId="{B2255636-5EC6-44BB-8EFD-8E635F94C60F}" srcOrd="0" destOrd="0" presId="urn:microsoft.com/office/officeart/2005/8/layout/hierarchy1"/>
    <dgm:cxn modelId="{62840DFB-40C8-4C42-A5C3-A96A2DDE3A7A}" srcId="{0D208E8A-2C0C-4930-AA72-2D2FE0DB9BAA}" destId="{BFF41A25-1446-422B-B777-130B48C39E4A}" srcOrd="0" destOrd="0" parTransId="{FB217A67-6E63-4CB9-94A1-985DDE7A9A5A}" sibTransId="{8E0E465F-0A13-4553-9ED5-77C316755C0A}"/>
    <dgm:cxn modelId="{A4D5AC28-4C5F-4310-AA19-E042CF38BE9B}" type="presParOf" srcId="{B04098FB-1190-4A3F-AF92-7436F57F38C9}" destId="{532625D4-4614-4BC0-891A-5E691682AA7C}" srcOrd="0" destOrd="0" presId="urn:microsoft.com/office/officeart/2005/8/layout/hierarchy1"/>
    <dgm:cxn modelId="{3B8C6F3A-75A4-4E05-8717-90F6193AF74F}" type="presParOf" srcId="{532625D4-4614-4BC0-891A-5E691682AA7C}" destId="{C1BB5933-330C-40E5-ADCD-A71BE90C89AF}" srcOrd="0" destOrd="0" presId="urn:microsoft.com/office/officeart/2005/8/layout/hierarchy1"/>
    <dgm:cxn modelId="{7886A968-73D8-464A-97E6-FFED563E238E}" type="presParOf" srcId="{C1BB5933-330C-40E5-ADCD-A71BE90C89AF}" destId="{12274526-7CE0-40B2-A002-B9ABFB950FE2}" srcOrd="0" destOrd="0" presId="urn:microsoft.com/office/officeart/2005/8/layout/hierarchy1"/>
    <dgm:cxn modelId="{C5D16D84-32B5-4772-A89C-2C5991AF8B11}" type="presParOf" srcId="{C1BB5933-330C-40E5-ADCD-A71BE90C89AF}" destId="{B2255636-5EC6-44BB-8EFD-8E635F94C60F}" srcOrd="1" destOrd="0" presId="urn:microsoft.com/office/officeart/2005/8/layout/hierarchy1"/>
    <dgm:cxn modelId="{AED2186C-C0A0-4654-A574-4B9930095378}" type="presParOf" srcId="{532625D4-4614-4BC0-891A-5E691682AA7C}" destId="{35BC198A-B103-44D2-9CC3-9C7085E3E659}" srcOrd="1" destOrd="0" presId="urn:microsoft.com/office/officeart/2005/8/layout/hierarchy1"/>
    <dgm:cxn modelId="{544127AA-F4B0-4804-8DEA-F0DA2641D5C7}" type="presParOf" srcId="{B04098FB-1190-4A3F-AF92-7436F57F38C9}" destId="{6BD88ADF-9CF5-4FE0-B2D2-141E505FE910}" srcOrd="1" destOrd="0" presId="urn:microsoft.com/office/officeart/2005/8/layout/hierarchy1"/>
    <dgm:cxn modelId="{83E2B5D9-1AB3-4836-BF42-5CFC608A1A39}" type="presParOf" srcId="{6BD88ADF-9CF5-4FE0-B2D2-141E505FE910}" destId="{0812E97D-0CD5-4640-BD66-878A18B6B486}" srcOrd="0" destOrd="0" presId="urn:microsoft.com/office/officeart/2005/8/layout/hierarchy1"/>
    <dgm:cxn modelId="{A5D57990-3E49-4859-9D96-9ACD889DA692}" type="presParOf" srcId="{0812E97D-0CD5-4640-BD66-878A18B6B486}" destId="{25218FBB-91FF-4700-95EB-606A35A1C978}" srcOrd="0" destOrd="0" presId="urn:microsoft.com/office/officeart/2005/8/layout/hierarchy1"/>
    <dgm:cxn modelId="{47B893DA-FC0E-4617-B275-B83F8C27B7F4}" type="presParOf" srcId="{0812E97D-0CD5-4640-BD66-878A18B6B486}" destId="{B001B030-1BD7-4D0A-8A17-99F6A21F7F5C}" srcOrd="1" destOrd="0" presId="urn:microsoft.com/office/officeart/2005/8/layout/hierarchy1"/>
    <dgm:cxn modelId="{381726A2-4F56-43EB-A6A5-340D38F3EEB4}" type="presParOf" srcId="{6BD88ADF-9CF5-4FE0-B2D2-141E505FE910}" destId="{CDA77FF2-5A28-45D3-A5C4-1563982CCF4E}"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274526-7CE0-40B2-A002-B9ABFB950FE2}">
      <dsp:nvSpPr>
        <dsp:cNvPr id="0" name=""/>
        <dsp:cNvSpPr/>
      </dsp:nvSpPr>
      <dsp:spPr>
        <a:xfrm>
          <a:off x="134291" y="612"/>
          <a:ext cx="4332795" cy="2751325"/>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2255636-5EC6-44BB-8EFD-8E635F94C60F}">
      <dsp:nvSpPr>
        <dsp:cNvPr id="0" name=""/>
        <dsp:cNvSpPr/>
      </dsp:nvSpPr>
      <dsp:spPr>
        <a:xfrm>
          <a:off x="615713" y="457963"/>
          <a:ext cx="4332795" cy="2751325"/>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Arial" panose="020B0604020202020204" pitchFamily="34" charset="0"/>
              <a:cs typeface="Arial" panose="020B0604020202020204" pitchFamily="34" charset="0"/>
            </a:rPr>
            <a:t>Instacart Market Basket </a:t>
          </a:r>
        </a:p>
        <a:p>
          <a:pPr marL="0" lvl="0" indent="0" algn="l"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public data files</a:t>
          </a:r>
        </a:p>
        <a:p>
          <a:pPr marL="0" lvl="0" indent="0" algn="l" defTabSz="711200">
            <a:lnSpc>
              <a:spcPct val="90000"/>
            </a:lnSpc>
            <a:spcBef>
              <a:spcPct val="0"/>
            </a:spcBef>
            <a:spcAft>
              <a:spcPct val="35000"/>
            </a:spcAft>
            <a:buNone/>
          </a:pPr>
          <a:endParaRPr lang="en-US" sz="1600" kern="1200" dirty="0">
            <a:latin typeface="Arial" panose="020B0604020202020204" pitchFamily="34" charset="0"/>
            <a:cs typeface="Arial" panose="020B0604020202020204" pitchFamily="34" charset="0"/>
          </a:endParaRPr>
        </a:p>
        <a:p>
          <a:pPr marL="0" lvl="0" indent="0" algn="l"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The merged dataset took a sample of 1 million records from the 20M total.</a:t>
          </a:r>
        </a:p>
        <a:p>
          <a:pPr marL="0" lvl="0" indent="0" algn="l" defTabSz="711200">
            <a:lnSpc>
              <a:spcPct val="90000"/>
            </a:lnSpc>
            <a:spcBef>
              <a:spcPct val="0"/>
            </a:spcBef>
            <a:spcAft>
              <a:spcPct val="35000"/>
            </a:spcAft>
            <a:buNone/>
          </a:pPr>
          <a:endParaRPr lang="en-US" sz="1600" kern="1200" dirty="0">
            <a:latin typeface="Arial" panose="020B0604020202020204" pitchFamily="34" charset="0"/>
            <a:cs typeface="Arial" panose="020B0604020202020204" pitchFamily="34" charset="0"/>
          </a:endParaRPr>
        </a:p>
        <a:p>
          <a:pPr marL="0" lvl="0" indent="0" algn="l" defTabSz="711200">
            <a:lnSpc>
              <a:spcPct val="90000"/>
            </a:lnSpc>
            <a:spcBef>
              <a:spcPct val="0"/>
            </a:spcBef>
            <a:spcAft>
              <a:spcPct val="35000"/>
            </a:spcAft>
            <a:buNone/>
          </a:pPr>
          <a:r>
            <a:rPr lang="en-US" sz="1600" b="0" i="0" kern="1200" dirty="0">
              <a:latin typeface="Arial" panose="020B0604020202020204" pitchFamily="34" charset="0"/>
              <a:cs typeface="Arial" panose="020B0604020202020204" pitchFamily="34" charset="0"/>
            </a:rPr>
            <a:t>Simulated regions by randomly assigning them (North, East, South, West) based on user_id.</a:t>
          </a:r>
          <a:endParaRPr lang="en-US" sz="1600" kern="1200" dirty="0">
            <a:latin typeface="Arial" panose="020B0604020202020204" pitchFamily="34" charset="0"/>
            <a:cs typeface="Arial" panose="020B0604020202020204" pitchFamily="34" charset="0"/>
          </a:endParaRPr>
        </a:p>
      </dsp:txBody>
      <dsp:txXfrm>
        <a:off x="696297" y="538547"/>
        <a:ext cx="4171627" cy="2590157"/>
      </dsp:txXfrm>
    </dsp:sp>
    <dsp:sp modelId="{25218FBB-91FF-4700-95EB-606A35A1C978}">
      <dsp:nvSpPr>
        <dsp:cNvPr id="0" name=""/>
        <dsp:cNvSpPr/>
      </dsp:nvSpPr>
      <dsp:spPr>
        <a:xfrm>
          <a:off x="5429930" y="612"/>
          <a:ext cx="4332795" cy="2751325"/>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001B030-1BD7-4D0A-8A17-99F6A21F7F5C}">
      <dsp:nvSpPr>
        <dsp:cNvPr id="0" name=""/>
        <dsp:cNvSpPr/>
      </dsp:nvSpPr>
      <dsp:spPr>
        <a:xfrm>
          <a:off x="5911352" y="457963"/>
          <a:ext cx="4332795" cy="2751325"/>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dirty="0">
              <a:latin typeface="Arial" panose="020B0604020202020204" pitchFamily="34" charset="0"/>
              <a:cs typeface="Arial" panose="020B0604020202020204" pitchFamily="34" charset="0"/>
            </a:rPr>
            <a:t>‘Demand’ calculated as the products ordered per ‘region’ by the ‘order_period’ time feature that was also added.</a:t>
          </a:r>
        </a:p>
        <a:p>
          <a:pPr marL="0" lvl="0" indent="0" algn="l" defTabSz="711200">
            <a:lnSpc>
              <a:spcPct val="90000"/>
            </a:lnSpc>
            <a:spcBef>
              <a:spcPct val="0"/>
            </a:spcBef>
            <a:spcAft>
              <a:spcPct val="35000"/>
            </a:spcAft>
            <a:buNone/>
          </a:pPr>
          <a:r>
            <a:rPr lang="en-US" sz="1600" b="0" i="0" kern="1200" dirty="0">
              <a:latin typeface="Arial" panose="020B0604020202020204" pitchFamily="34" charset="0"/>
              <a:cs typeface="Arial" panose="020B0604020202020204" pitchFamily="34" charset="0"/>
            </a:rPr>
            <a:t>Additional features:</a:t>
          </a:r>
        </a:p>
        <a:p>
          <a:pPr marL="0" lvl="0" indent="0" algn="l" defTabSz="711200">
            <a:lnSpc>
              <a:spcPct val="90000"/>
            </a:lnSpc>
            <a:spcBef>
              <a:spcPct val="0"/>
            </a:spcBef>
            <a:spcAft>
              <a:spcPct val="35000"/>
            </a:spcAft>
            <a:buNone/>
          </a:pPr>
          <a:r>
            <a:rPr lang="en-US" sz="1600" b="0" i="0" kern="1200" dirty="0">
              <a:latin typeface="Arial" panose="020B0604020202020204" pitchFamily="34" charset="0"/>
              <a:cs typeface="Arial" panose="020B0604020202020204" pitchFamily="34" charset="0"/>
            </a:rPr>
            <a:t>1) demand_lag_1 and demand_lag_2</a:t>
          </a:r>
        </a:p>
        <a:p>
          <a:pPr marL="0" lvl="0" indent="0" algn="l" defTabSz="711200">
            <a:lnSpc>
              <a:spcPct val="90000"/>
            </a:lnSpc>
            <a:spcBef>
              <a:spcPct val="0"/>
            </a:spcBef>
            <a:spcAft>
              <a:spcPct val="35000"/>
            </a:spcAft>
            <a:buNone/>
          </a:pPr>
          <a:r>
            <a:rPr lang="en-US" sz="1600" b="0" i="0" kern="1200" dirty="0">
              <a:latin typeface="Arial" panose="020B0604020202020204" pitchFamily="34" charset="0"/>
              <a:cs typeface="Arial" panose="020B0604020202020204" pitchFamily="34" charset="0"/>
            </a:rPr>
            <a:t>2) product_mean_demand</a:t>
          </a:r>
        </a:p>
        <a:p>
          <a:pPr marL="0" lvl="0" indent="0" algn="l"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MinMaxScaler used for numeric data.</a:t>
          </a:r>
        </a:p>
        <a:p>
          <a:pPr marL="0" lvl="0" indent="0" algn="l"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OneHot encoded ‘region’.</a:t>
          </a:r>
        </a:p>
      </dsp:txBody>
      <dsp:txXfrm>
        <a:off x="5991936" y="538547"/>
        <a:ext cx="4171627" cy="259015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sv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F6DC4C-5D0F-4239-B001-95A96442430C}" type="datetimeFigureOut">
              <a:rPr lang="en-US" smtClean="0"/>
              <a:t>5/14/2025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C9B4C8-7CF3-4AB5-9B4D-0477E9B44BE5}" type="slidenum">
              <a:rPr lang="en-US" smtClean="0"/>
              <a:t>‹#›</a:t>
            </a:fld>
            <a:endParaRPr lang="en-US"/>
          </a:p>
        </p:txBody>
      </p:sp>
    </p:spTree>
    <p:extLst>
      <p:ext uri="{BB962C8B-B14F-4D97-AF65-F5344CB8AC3E}">
        <p14:creationId xmlns:p14="http://schemas.microsoft.com/office/powerpoint/2010/main" val="476866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endParaRPr>
          </a:p>
        </p:txBody>
      </p:sp>
      <p:sp>
        <p:nvSpPr>
          <p:cNvPr id="4" name="Slide Number Placeholder 3"/>
          <p:cNvSpPr>
            <a:spLocks noGrp="1"/>
          </p:cNvSpPr>
          <p:nvPr>
            <p:ph type="sldNum" sz="quarter" idx="5"/>
          </p:nvPr>
        </p:nvSpPr>
        <p:spPr/>
        <p:txBody>
          <a:bodyPr/>
          <a:lstStyle/>
          <a:p>
            <a:fld id="{B5C9B4C8-7CF3-4AB5-9B4D-0477E9B44BE5}" type="slidenum">
              <a:rPr lang="en-US" smtClean="0"/>
              <a:t>1</a:t>
            </a:fld>
            <a:endParaRPr lang="en-US"/>
          </a:p>
        </p:txBody>
      </p:sp>
    </p:spTree>
    <p:extLst>
      <p:ext uri="{BB962C8B-B14F-4D97-AF65-F5344CB8AC3E}">
        <p14:creationId xmlns:p14="http://schemas.microsoft.com/office/powerpoint/2010/main" val="2946381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buNone/>
            </a:pPr>
            <a:endParaRPr lang="en-US" dirty="0"/>
          </a:p>
        </p:txBody>
      </p:sp>
      <p:sp>
        <p:nvSpPr>
          <p:cNvPr id="4" name="Slide Number Placeholder 3"/>
          <p:cNvSpPr>
            <a:spLocks noGrp="1"/>
          </p:cNvSpPr>
          <p:nvPr>
            <p:ph type="sldNum" sz="quarter" idx="5"/>
          </p:nvPr>
        </p:nvSpPr>
        <p:spPr/>
        <p:txBody>
          <a:bodyPr/>
          <a:lstStyle/>
          <a:p>
            <a:fld id="{B5C9B4C8-7CF3-4AB5-9B4D-0477E9B44BE5}" type="slidenum">
              <a:rPr lang="en-US" smtClean="0"/>
              <a:t>11</a:t>
            </a:fld>
            <a:endParaRPr lang="en-US"/>
          </a:p>
        </p:txBody>
      </p:sp>
    </p:spTree>
    <p:extLst>
      <p:ext uri="{BB962C8B-B14F-4D97-AF65-F5344CB8AC3E}">
        <p14:creationId xmlns:p14="http://schemas.microsoft.com/office/powerpoint/2010/main" val="24286619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buNone/>
            </a:pPr>
            <a:endParaRPr lang="en-US" dirty="0">
              <a:effectLst/>
            </a:endParaRPr>
          </a:p>
        </p:txBody>
      </p:sp>
      <p:sp>
        <p:nvSpPr>
          <p:cNvPr id="4" name="Slide Number Placeholder 3"/>
          <p:cNvSpPr>
            <a:spLocks noGrp="1"/>
          </p:cNvSpPr>
          <p:nvPr>
            <p:ph type="sldNum" sz="quarter" idx="5"/>
          </p:nvPr>
        </p:nvSpPr>
        <p:spPr/>
        <p:txBody>
          <a:bodyPr/>
          <a:lstStyle/>
          <a:p>
            <a:fld id="{B5C9B4C8-7CF3-4AB5-9B4D-0477E9B44BE5}" type="slidenum">
              <a:rPr lang="en-US" smtClean="0"/>
              <a:t>12</a:t>
            </a:fld>
            <a:endParaRPr lang="en-US"/>
          </a:p>
        </p:txBody>
      </p:sp>
    </p:spTree>
    <p:extLst>
      <p:ext uri="{BB962C8B-B14F-4D97-AF65-F5344CB8AC3E}">
        <p14:creationId xmlns:p14="http://schemas.microsoft.com/office/powerpoint/2010/main" val="34309693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C9B4C8-7CF3-4AB5-9B4D-0477E9B44BE5}" type="slidenum">
              <a:rPr lang="en-US" smtClean="0"/>
              <a:t>2</a:t>
            </a:fld>
            <a:endParaRPr lang="en-US"/>
          </a:p>
        </p:txBody>
      </p:sp>
    </p:spTree>
    <p:extLst>
      <p:ext uri="{BB962C8B-B14F-4D97-AF65-F5344CB8AC3E}">
        <p14:creationId xmlns:p14="http://schemas.microsoft.com/office/powerpoint/2010/main" val="39157835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C9B4C8-7CF3-4AB5-9B4D-0477E9B44BE5}" type="slidenum">
              <a:rPr lang="en-US" smtClean="0"/>
              <a:t>3</a:t>
            </a:fld>
            <a:endParaRPr lang="en-US"/>
          </a:p>
        </p:txBody>
      </p:sp>
    </p:spTree>
    <p:extLst>
      <p:ext uri="{BB962C8B-B14F-4D97-AF65-F5344CB8AC3E}">
        <p14:creationId xmlns:p14="http://schemas.microsoft.com/office/powerpoint/2010/main" val="5223373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C9B4C8-7CF3-4AB5-9B4D-0477E9B44BE5}" type="slidenum">
              <a:rPr lang="en-US" smtClean="0"/>
              <a:t>4</a:t>
            </a:fld>
            <a:endParaRPr lang="en-US"/>
          </a:p>
        </p:txBody>
      </p:sp>
    </p:spTree>
    <p:extLst>
      <p:ext uri="{BB962C8B-B14F-4D97-AF65-F5344CB8AC3E}">
        <p14:creationId xmlns:p14="http://schemas.microsoft.com/office/powerpoint/2010/main" val="21407999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C9B4C8-7CF3-4AB5-9B4D-0477E9B44BE5}" type="slidenum">
              <a:rPr lang="en-US" smtClean="0"/>
              <a:t>6</a:t>
            </a:fld>
            <a:endParaRPr lang="en-US"/>
          </a:p>
        </p:txBody>
      </p:sp>
    </p:spTree>
    <p:extLst>
      <p:ext uri="{BB962C8B-B14F-4D97-AF65-F5344CB8AC3E}">
        <p14:creationId xmlns:p14="http://schemas.microsoft.com/office/powerpoint/2010/main" val="39859695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C9B4C8-7CF3-4AB5-9B4D-0477E9B44BE5}" type="slidenum">
              <a:rPr lang="en-US" smtClean="0"/>
              <a:t>7</a:t>
            </a:fld>
            <a:endParaRPr lang="en-US"/>
          </a:p>
        </p:txBody>
      </p:sp>
    </p:spTree>
    <p:extLst>
      <p:ext uri="{BB962C8B-B14F-4D97-AF65-F5344CB8AC3E}">
        <p14:creationId xmlns:p14="http://schemas.microsoft.com/office/powerpoint/2010/main" val="11930286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C9B4C8-7CF3-4AB5-9B4D-0477E9B44BE5}" type="slidenum">
              <a:rPr lang="en-US" smtClean="0"/>
              <a:t>8</a:t>
            </a:fld>
            <a:endParaRPr lang="en-US"/>
          </a:p>
        </p:txBody>
      </p:sp>
    </p:spTree>
    <p:extLst>
      <p:ext uri="{BB962C8B-B14F-4D97-AF65-F5344CB8AC3E}">
        <p14:creationId xmlns:p14="http://schemas.microsoft.com/office/powerpoint/2010/main" val="24460405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C9B4C8-7CF3-4AB5-9B4D-0477E9B44BE5}" type="slidenum">
              <a:rPr lang="en-US" smtClean="0"/>
              <a:t>9</a:t>
            </a:fld>
            <a:endParaRPr lang="en-US"/>
          </a:p>
        </p:txBody>
      </p:sp>
    </p:spTree>
    <p:extLst>
      <p:ext uri="{BB962C8B-B14F-4D97-AF65-F5344CB8AC3E}">
        <p14:creationId xmlns:p14="http://schemas.microsoft.com/office/powerpoint/2010/main" val="28230048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C9B4C8-7CF3-4AB5-9B4D-0477E9B44BE5}" type="slidenum">
              <a:rPr lang="en-US" smtClean="0"/>
              <a:t>10</a:t>
            </a:fld>
            <a:endParaRPr lang="en-US"/>
          </a:p>
        </p:txBody>
      </p:sp>
    </p:spTree>
    <p:extLst>
      <p:ext uri="{BB962C8B-B14F-4D97-AF65-F5344CB8AC3E}">
        <p14:creationId xmlns:p14="http://schemas.microsoft.com/office/powerpoint/2010/main" val="31754791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9A943-F448-6460-5BAD-AD07B97B258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85B3EB9-9DDB-855D-9B62-ED2F29ADF7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17DD2C8-2CBA-D5AF-AA86-FF79A9BCB892}"/>
              </a:ext>
            </a:extLst>
          </p:cNvPr>
          <p:cNvSpPr>
            <a:spLocks noGrp="1"/>
          </p:cNvSpPr>
          <p:nvPr>
            <p:ph type="dt" sz="half" idx="10"/>
          </p:nvPr>
        </p:nvSpPr>
        <p:spPr/>
        <p:txBody>
          <a:bodyPr/>
          <a:lstStyle/>
          <a:p>
            <a:fld id="{F863CC43-6EF0-47AC-B360-E73DC2E0750C}" type="datetimeFigureOut">
              <a:rPr lang="en-US" smtClean="0"/>
              <a:t>5/14/2025</a:t>
            </a:fld>
            <a:endParaRPr lang="en-US"/>
          </a:p>
        </p:txBody>
      </p:sp>
      <p:sp>
        <p:nvSpPr>
          <p:cNvPr id="5" name="Footer Placeholder 4">
            <a:extLst>
              <a:ext uri="{FF2B5EF4-FFF2-40B4-BE49-F238E27FC236}">
                <a16:creationId xmlns:a16="http://schemas.microsoft.com/office/drawing/2014/main" id="{92586C4C-C5C6-0765-A9BB-C90278D65F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F2BBBC-28B7-DEE2-BE86-09F36429C95F}"/>
              </a:ext>
            </a:extLst>
          </p:cNvPr>
          <p:cNvSpPr>
            <a:spLocks noGrp="1"/>
          </p:cNvSpPr>
          <p:nvPr>
            <p:ph type="sldNum" sz="quarter" idx="12"/>
          </p:nvPr>
        </p:nvSpPr>
        <p:spPr/>
        <p:txBody>
          <a:bodyPr/>
          <a:lstStyle/>
          <a:p>
            <a:fld id="{76BCD44C-9B8F-4492-B944-F80271E33EEA}" type="slidenum">
              <a:rPr lang="en-US" smtClean="0"/>
              <a:t>‹#›</a:t>
            </a:fld>
            <a:endParaRPr lang="en-US"/>
          </a:p>
        </p:txBody>
      </p:sp>
    </p:spTree>
    <p:extLst>
      <p:ext uri="{BB962C8B-B14F-4D97-AF65-F5344CB8AC3E}">
        <p14:creationId xmlns:p14="http://schemas.microsoft.com/office/powerpoint/2010/main" val="363005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05F38-8B5B-0F7A-44E9-5ADF3099E33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A802470-2532-F7CD-8C64-C3C1090A291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0E921E-7325-643B-4920-BF4D43A2E0B9}"/>
              </a:ext>
            </a:extLst>
          </p:cNvPr>
          <p:cNvSpPr>
            <a:spLocks noGrp="1"/>
          </p:cNvSpPr>
          <p:nvPr>
            <p:ph type="dt" sz="half" idx="10"/>
          </p:nvPr>
        </p:nvSpPr>
        <p:spPr/>
        <p:txBody>
          <a:bodyPr/>
          <a:lstStyle/>
          <a:p>
            <a:fld id="{F863CC43-6EF0-47AC-B360-E73DC2E0750C}" type="datetimeFigureOut">
              <a:rPr lang="en-US" smtClean="0"/>
              <a:t>5/14/2025</a:t>
            </a:fld>
            <a:endParaRPr lang="en-US"/>
          </a:p>
        </p:txBody>
      </p:sp>
      <p:sp>
        <p:nvSpPr>
          <p:cNvPr id="5" name="Footer Placeholder 4">
            <a:extLst>
              <a:ext uri="{FF2B5EF4-FFF2-40B4-BE49-F238E27FC236}">
                <a16:creationId xmlns:a16="http://schemas.microsoft.com/office/drawing/2014/main" id="{C459A839-7243-0DC2-4FCB-9D73EE0942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5A8F0F-6905-A9C4-5F56-4C529DDC0DCB}"/>
              </a:ext>
            </a:extLst>
          </p:cNvPr>
          <p:cNvSpPr>
            <a:spLocks noGrp="1"/>
          </p:cNvSpPr>
          <p:nvPr>
            <p:ph type="sldNum" sz="quarter" idx="12"/>
          </p:nvPr>
        </p:nvSpPr>
        <p:spPr/>
        <p:txBody>
          <a:bodyPr/>
          <a:lstStyle/>
          <a:p>
            <a:fld id="{76BCD44C-9B8F-4492-B944-F80271E33EEA}" type="slidenum">
              <a:rPr lang="en-US" smtClean="0"/>
              <a:t>‹#›</a:t>
            </a:fld>
            <a:endParaRPr lang="en-US"/>
          </a:p>
        </p:txBody>
      </p:sp>
    </p:spTree>
    <p:extLst>
      <p:ext uri="{BB962C8B-B14F-4D97-AF65-F5344CB8AC3E}">
        <p14:creationId xmlns:p14="http://schemas.microsoft.com/office/powerpoint/2010/main" val="37646323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EF3783D-999A-3DBD-DB9D-838F108B720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6E8A334-F715-CD56-CC42-0913B9888C4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A7BF9A-9967-15F4-07C1-BDFA6001CC9A}"/>
              </a:ext>
            </a:extLst>
          </p:cNvPr>
          <p:cNvSpPr>
            <a:spLocks noGrp="1"/>
          </p:cNvSpPr>
          <p:nvPr>
            <p:ph type="dt" sz="half" idx="10"/>
          </p:nvPr>
        </p:nvSpPr>
        <p:spPr/>
        <p:txBody>
          <a:bodyPr/>
          <a:lstStyle/>
          <a:p>
            <a:fld id="{F863CC43-6EF0-47AC-B360-E73DC2E0750C}" type="datetimeFigureOut">
              <a:rPr lang="en-US" smtClean="0"/>
              <a:t>5/14/2025</a:t>
            </a:fld>
            <a:endParaRPr lang="en-US"/>
          </a:p>
        </p:txBody>
      </p:sp>
      <p:sp>
        <p:nvSpPr>
          <p:cNvPr id="5" name="Footer Placeholder 4">
            <a:extLst>
              <a:ext uri="{FF2B5EF4-FFF2-40B4-BE49-F238E27FC236}">
                <a16:creationId xmlns:a16="http://schemas.microsoft.com/office/drawing/2014/main" id="{79650AB5-9458-CC36-2C77-791BC61EDB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59D41-3810-A427-2122-47B7DBF6644A}"/>
              </a:ext>
            </a:extLst>
          </p:cNvPr>
          <p:cNvSpPr>
            <a:spLocks noGrp="1"/>
          </p:cNvSpPr>
          <p:nvPr>
            <p:ph type="sldNum" sz="quarter" idx="12"/>
          </p:nvPr>
        </p:nvSpPr>
        <p:spPr/>
        <p:txBody>
          <a:bodyPr/>
          <a:lstStyle/>
          <a:p>
            <a:fld id="{76BCD44C-9B8F-4492-B944-F80271E33EEA}" type="slidenum">
              <a:rPr lang="en-US" smtClean="0"/>
              <a:t>‹#›</a:t>
            </a:fld>
            <a:endParaRPr lang="en-US"/>
          </a:p>
        </p:txBody>
      </p:sp>
    </p:spTree>
    <p:extLst>
      <p:ext uri="{BB962C8B-B14F-4D97-AF65-F5344CB8AC3E}">
        <p14:creationId xmlns:p14="http://schemas.microsoft.com/office/powerpoint/2010/main" val="10495861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575D5-030B-17A5-A229-74892789E42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2CEA0D2-40A2-0DD5-C5C1-CAA03E796AB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71B18F-D753-8CDC-05DC-C97906479A9F}"/>
              </a:ext>
            </a:extLst>
          </p:cNvPr>
          <p:cNvSpPr>
            <a:spLocks noGrp="1"/>
          </p:cNvSpPr>
          <p:nvPr>
            <p:ph type="dt" sz="half" idx="10"/>
          </p:nvPr>
        </p:nvSpPr>
        <p:spPr/>
        <p:txBody>
          <a:bodyPr/>
          <a:lstStyle/>
          <a:p>
            <a:fld id="{F863CC43-6EF0-47AC-B360-E73DC2E0750C}" type="datetimeFigureOut">
              <a:rPr lang="en-US" smtClean="0"/>
              <a:t>5/14/2025</a:t>
            </a:fld>
            <a:endParaRPr lang="en-US"/>
          </a:p>
        </p:txBody>
      </p:sp>
      <p:sp>
        <p:nvSpPr>
          <p:cNvPr id="5" name="Footer Placeholder 4">
            <a:extLst>
              <a:ext uri="{FF2B5EF4-FFF2-40B4-BE49-F238E27FC236}">
                <a16:creationId xmlns:a16="http://schemas.microsoft.com/office/drawing/2014/main" id="{88D34AA0-D42A-01F5-2140-CEEFABD7E7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2D1A8F-33CB-87E5-5417-93248C5C3D55}"/>
              </a:ext>
            </a:extLst>
          </p:cNvPr>
          <p:cNvSpPr>
            <a:spLocks noGrp="1"/>
          </p:cNvSpPr>
          <p:nvPr>
            <p:ph type="sldNum" sz="quarter" idx="12"/>
          </p:nvPr>
        </p:nvSpPr>
        <p:spPr/>
        <p:txBody>
          <a:bodyPr/>
          <a:lstStyle/>
          <a:p>
            <a:fld id="{76BCD44C-9B8F-4492-B944-F80271E33EEA}" type="slidenum">
              <a:rPr lang="en-US" smtClean="0"/>
              <a:t>‹#›</a:t>
            </a:fld>
            <a:endParaRPr lang="en-US"/>
          </a:p>
        </p:txBody>
      </p:sp>
    </p:spTree>
    <p:extLst>
      <p:ext uri="{BB962C8B-B14F-4D97-AF65-F5344CB8AC3E}">
        <p14:creationId xmlns:p14="http://schemas.microsoft.com/office/powerpoint/2010/main" val="36268186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3122B-23D5-C2E9-F27F-68D376CF5F4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DDC77D7-D867-C32D-12F2-803E0D3B67E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38A076E-D455-C86B-A82D-2B41257096FF}"/>
              </a:ext>
            </a:extLst>
          </p:cNvPr>
          <p:cNvSpPr>
            <a:spLocks noGrp="1"/>
          </p:cNvSpPr>
          <p:nvPr>
            <p:ph type="dt" sz="half" idx="10"/>
          </p:nvPr>
        </p:nvSpPr>
        <p:spPr/>
        <p:txBody>
          <a:bodyPr/>
          <a:lstStyle/>
          <a:p>
            <a:fld id="{F863CC43-6EF0-47AC-B360-E73DC2E0750C}" type="datetimeFigureOut">
              <a:rPr lang="en-US" smtClean="0"/>
              <a:t>5/14/2025</a:t>
            </a:fld>
            <a:endParaRPr lang="en-US"/>
          </a:p>
        </p:txBody>
      </p:sp>
      <p:sp>
        <p:nvSpPr>
          <p:cNvPr id="5" name="Footer Placeholder 4">
            <a:extLst>
              <a:ext uri="{FF2B5EF4-FFF2-40B4-BE49-F238E27FC236}">
                <a16:creationId xmlns:a16="http://schemas.microsoft.com/office/drawing/2014/main" id="{9A26034E-D397-4B6D-2183-204EF606F9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C1523B-7976-238E-23A3-6142EFFF2683}"/>
              </a:ext>
            </a:extLst>
          </p:cNvPr>
          <p:cNvSpPr>
            <a:spLocks noGrp="1"/>
          </p:cNvSpPr>
          <p:nvPr>
            <p:ph type="sldNum" sz="quarter" idx="12"/>
          </p:nvPr>
        </p:nvSpPr>
        <p:spPr/>
        <p:txBody>
          <a:bodyPr/>
          <a:lstStyle/>
          <a:p>
            <a:fld id="{76BCD44C-9B8F-4492-B944-F80271E33EEA}" type="slidenum">
              <a:rPr lang="en-US" smtClean="0"/>
              <a:t>‹#›</a:t>
            </a:fld>
            <a:endParaRPr lang="en-US"/>
          </a:p>
        </p:txBody>
      </p:sp>
    </p:spTree>
    <p:extLst>
      <p:ext uri="{BB962C8B-B14F-4D97-AF65-F5344CB8AC3E}">
        <p14:creationId xmlns:p14="http://schemas.microsoft.com/office/powerpoint/2010/main" val="22822210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5DF2A-C592-1726-3A5C-4D8076DE779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4BEC2E9-2742-E21D-094D-EC96DC889E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A27B61C-EBA8-0CFA-B853-349912ACD41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56386D4-5AE3-F639-FFEF-14D7EFF1A9B1}"/>
              </a:ext>
            </a:extLst>
          </p:cNvPr>
          <p:cNvSpPr>
            <a:spLocks noGrp="1"/>
          </p:cNvSpPr>
          <p:nvPr>
            <p:ph type="dt" sz="half" idx="10"/>
          </p:nvPr>
        </p:nvSpPr>
        <p:spPr/>
        <p:txBody>
          <a:bodyPr/>
          <a:lstStyle/>
          <a:p>
            <a:fld id="{F863CC43-6EF0-47AC-B360-E73DC2E0750C}" type="datetimeFigureOut">
              <a:rPr lang="en-US" smtClean="0"/>
              <a:t>5/14/2025</a:t>
            </a:fld>
            <a:endParaRPr lang="en-US"/>
          </a:p>
        </p:txBody>
      </p:sp>
      <p:sp>
        <p:nvSpPr>
          <p:cNvPr id="6" name="Footer Placeholder 5">
            <a:extLst>
              <a:ext uri="{FF2B5EF4-FFF2-40B4-BE49-F238E27FC236}">
                <a16:creationId xmlns:a16="http://schemas.microsoft.com/office/drawing/2014/main" id="{42791740-A185-0BAE-B01E-71B4EBF78D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3679D3-0883-76E9-47A1-994F69851970}"/>
              </a:ext>
            </a:extLst>
          </p:cNvPr>
          <p:cNvSpPr>
            <a:spLocks noGrp="1"/>
          </p:cNvSpPr>
          <p:nvPr>
            <p:ph type="sldNum" sz="quarter" idx="12"/>
          </p:nvPr>
        </p:nvSpPr>
        <p:spPr/>
        <p:txBody>
          <a:bodyPr/>
          <a:lstStyle/>
          <a:p>
            <a:fld id="{76BCD44C-9B8F-4492-B944-F80271E33EEA}" type="slidenum">
              <a:rPr lang="en-US" smtClean="0"/>
              <a:t>‹#›</a:t>
            </a:fld>
            <a:endParaRPr lang="en-US"/>
          </a:p>
        </p:txBody>
      </p:sp>
    </p:spTree>
    <p:extLst>
      <p:ext uri="{BB962C8B-B14F-4D97-AF65-F5344CB8AC3E}">
        <p14:creationId xmlns:p14="http://schemas.microsoft.com/office/powerpoint/2010/main" val="2108988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B743A4-CFA8-793D-9669-89523F2BFDC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E5DA93F-1E75-D20E-E872-97436AD4CD7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E7F781-D8D1-645D-02C1-624AD658DCA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87F83DB-A7AC-18A9-8147-E6C5FC23ED8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0C1A13F-7914-5630-8378-72B9A825283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8FABFB4-A5A7-F1D3-35F2-6CA3B8835041}"/>
              </a:ext>
            </a:extLst>
          </p:cNvPr>
          <p:cNvSpPr>
            <a:spLocks noGrp="1"/>
          </p:cNvSpPr>
          <p:nvPr>
            <p:ph type="dt" sz="half" idx="10"/>
          </p:nvPr>
        </p:nvSpPr>
        <p:spPr/>
        <p:txBody>
          <a:bodyPr/>
          <a:lstStyle/>
          <a:p>
            <a:fld id="{F863CC43-6EF0-47AC-B360-E73DC2E0750C}" type="datetimeFigureOut">
              <a:rPr lang="en-US" smtClean="0"/>
              <a:t>5/14/2025</a:t>
            </a:fld>
            <a:endParaRPr lang="en-US"/>
          </a:p>
        </p:txBody>
      </p:sp>
      <p:sp>
        <p:nvSpPr>
          <p:cNvPr id="8" name="Footer Placeholder 7">
            <a:extLst>
              <a:ext uri="{FF2B5EF4-FFF2-40B4-BE49-F238E27FC236}">
                <a16:creationId xmlns:a16="http://schemas.microsoft.com/office/drawing/2014/main" id="{47FFEB3A-51A6-BD71-70EC-C0587A099DD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D546B48-0F48-810E-93BB-88C7BA4BB8DF}"/>
              </a:ext>
            </a:extLst>
          </p:cNvPr>
          <p:cNvSpPr>
            <a:spLocks noGrp="1"/>
          </p:cNvSpPr>
          <p:nvPr>
            <p:ph type="sldNum" sz="quarter" idx="12"/>
          </p:nvPr>
        </p:nvSpPr>
        <p:spPr/>
        <p:txBody>
          <a:bodyPr/>
          <a:lstStyle/>
          <a:p>
            <a:fld id="{76BCD44C-9B8F-4492-B944-F80271E33EEA}" type="slidenum">
              <a:rPr lang="en-US" smtClean="0"/>
              <a:t>‹#›</a:t>
            </a:fld>
            <a:endParaRPr lang="en-US"/>
          </a:p>
        </p:txBody>
      </p:sp>
    </p:spTree>
    <p:extLst>
      <p:ext uri="{BB962C8B-B14F-4D97-AF65-F5344CB8AC3E}">
        <p14:creationId xmlns:p14="http://schemas.microsoft.com/office/powerpoint/2010/main" val="1554027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7330-B1AD-8B5B-9ED1-B40541EADE1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C979073-817C-F803-5CED-4C00F665E23C}"/>
              </a:ext>
            </a:extLst>
          </p:cNvPr>
          <p:cNvSpPr>
            <a:spLocks noGrp="1"/>
          </p:cNvSpPr>
          <p:nvPr>
            <p:ph type="dt" sz="half" idx="10"/>
          </p:nvPr>
        </p:nvSpPr>
        <p:spPr/>
        <p:txBody>
          <a:bodyPr/>
          <a:lstStyle/>
          <a:p>
            <a:fld id="{F863CC43-6EF0-47AC-B360-E73DC2E0750C}" type="datetimeFigureOut">
              <a:rPr lang="en-US" smtClean="0"/>
              <a:t>5/14/2025</a:t>
            </a:fld>
            <a:endParaRPr lang="en-US"/>
          </a:p>
        </p:txBody>
      </p:sp>
      <p:sp>
        <p:nvSpPr>
          <p:cNvPr id="4" name="Footer Placeholder 3">
            <a:extLst>
              <a:ext uri="{FF2B5EF4-FFF2-40B4-BE49-F238E27FC236}">
                <a16:creationId xmlns:a16="http://schemas.microsoft.com/office/drawing/2014/main" id="{1DAAFD23-E7EB-F0C8-E5E3-35F535C3145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BFF7AD7-3154-C9E2-6D0D-29A42F10C45E}"/>
              </a:ext>
            </a:extLst>
          </p:cNvPr>
          <p:cNvSpPr>
            <a:spLocks noGrp="1"/>
          </p:cNvSpPr>
          <p:nvPr>
            <p:ph type="sldNum" sz="quarter" idx="12"/>
          </p:nvPr>
        </p:nvSpPr>
        <p:spPr/>
        <p:txBody>
          <a:bodyPr/>
          <a:lstStyle/>
          <a:p>
            <a:fld id="{76BCD44C-9B8F-4492-B944-F80271E33EEA}" type="slidenum">
              <a:rPr lang="en-US" smtClean="0"/>
              <a:t>‹#›</a:t>
            </a:fld>
            <a:endParaRPr lang="en-US"/>
          </a:p>
        </p:txBody>
      </p:sp>
    </p:spTree>
    <p:extLst>
      <p:ext uri="{BB962C8B-B14F-4D97-AF65-F5344CB8AC3E}">
        <p14:creationId xmlns:p14="http://schemas.microsoft.com/office/powerpoint/2010/main" val="821244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0C9E36-8D8A-5143-7706-7A86B0696D16}"/>
              </a:ext>
            </a:extLst>
          </p:cNvPr>
          <p:cNvSpPr>
            <a:spLocks noGrp="1"/>
          </p:cNvSpPr>
          <p:nvPr>
            <p:ph type="dt" sz="half" idx="10"/>
          </p:nvPr>
        </p:nvSpPr>
        <p:spPr/>
        <p:txBody>
          <a:bodyPr/>
          <a:lstStyle/>
          <a:p>
            <a:fld id="{F863CC43-6EF0-47AC-B360-E73DC2E0750C}" type="datetimeFigureOut">
              <a:rPr lang="en-US" smtClean="0"/>
              <a:t>5/14/2025</a:t>
            </a:fld>
            <a:endParaRPr lang="en-US"/>
          </a:p>
        </p:txBody>
      </p:sp>
      <p:sp>
        <p:nvSpPr>
          <p:cNvPr id="3" name="Footer Placeholder 2">
            <a:extLst>
              <a:ext uri="{FF2B5EF4-FFF2-40B4-BE49-F238E27FC236}">
                <a16:creationId xmlns:a16="http://schemas.microsoft.com/office/drawing/2014/main" id="{4B4E962D-6ADB-2669-15D1-CD092B2500C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672BF2-7103-A593-21BF-4B5260A1BC1B}"/>
              </a:ext>
            </a:extLst>
          </p:cNvPr>
          <p:cNvSpPr>
            <a:spLocks noGrp="1"/>
          </p:cNvSpPr>
          <p:nvPr>
            <p:ph type="sldNum" sz="quarter" idx="12"/>
          </p:nvPr>
        </p:nvSpPr>
        <p:spPr/>
        <p:txBody>
          <a:bodyPr/>
          <a:lstStyle/>
          <a:p>
            <a:fld id="{76BCD44C-9B8F-4492-B944-F80271E33EEA}" type="slidenum">
              <a:rPr lang="en-US" smtClean="0"/>
              <a:t>‹#›</a:t>
            </a:fld>
            <a:endParaRPr lang="en-US"/>
          </a:p>
        </p:txBody>
      </p:sp>
    </p:spTree>
    <p:extLst>
      <p:ext uri="{BB962C8B-B14F-4D97-AF65-F5344CB8AC3E}">
        <p14:creationId xmlns:p14="http://schemas.microsoft.com/office/powerpoint/2010/main" val="2719559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5876C-E5BE-3A9B-E3ED-7F79D35627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E47311-460D-C3EF-86B8-16B49433EF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6FD3111-CFFB-778C-8229-FC5F857F9C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C930E33-F002-975C-8598-0B12122C65D6}"/>
              </a:ext>
            </a:extLst>
          </p:cNvPr>
          <p:cNvSpPr>
            <a:spLocks noGrp="1"/>
          </p:cNvSpPr>
          <p:nvPr>
            <p:ph type="dt" sz="half" idx="10"/>
          </p:nvPr>
        </p:nvSpPr>
        <p:spPr/>
        <p:txBody>
          <a:bodyPr/>
          <a:lstStyle/>
          <a:p>
            <a:fld id="{F863CC43-6EF0-47AC-B360-E73DC2E0750C}" type="datetimeFigureOut">
              <a:rPr lang="en-US" smtClean="0"/>
              <a:t>5/14/2025</a:t>
            </a:fld>
            <a:endParaRPr lang="en-US"/>
          </a:p>
        </p:txBody>
      </p:sp>
      <p:sp>
        <p:nvSpPr>
          <p:cNvPr id="6" name="Footer Placeholder 5">
            <a:extLst>
              <a:ext uri="{FF2B5EF4-FFF2-40B4-BE49-F238E27FC236}">
                <a16:creationId xmlns:a16="http://schemas.microsoft.com/office/drawing/2014/main" id="{86F1DC2F-9E56-5494-3279-285928372C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19B5F3-F8ED-F00B-0C26-773D3DD0FB29}"/>
              </a:ext>
            </a:extLst>
          </p:cNvPr>
          <p:cNvSpPr>
            <a:spLocks noGrp="1"/>
          </p:cNvSpPr>
          <p:nvPr>
            <p:ph type="sldNum" sz="quarter" idx="12"/>
          </p:nvPr>
        </p:nvSpPr>
        <p:spPr/>
        <p:txBody>
          <a:bodyPr/>
          <a:lstStyle/>
          <a:p>
            <a:fld id="{76BCD44C-9B8F-4492-B944-F80271E33EEA}" type="slidenum">
              <a:rPr lang="en-US" smtClean="0"/>
              <a:t>‹#›</a:t>
            </a:fld>
            <a:endParaRPr lang="en-US"/>
          </a:p>
        </p:txBody>
      </p:sp>
    </p:spTree>
    <p:extLst>
      <p:ext uri="{BB962C8B-B14F-4D97-AF65-F5344CB8AC3E}">
        <p14:creationId xmlns:p14="http://schemas.microsoft.com/office/powerpoint/2010/main" val="36628052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1959D-069D-050B-0087-4E6002D5AFA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32CDCA6-1EE2-6B1D-62AD-0039367327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790FA8F-3166-343F-CDD5-54E4687D80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C5A32B-3C98-E1C9-4532-2424D0EE804A}"/>
              </a:ext>
            </a:extLst>
          </p:cNvPr>
          <p:cNvSpPr>
            <a:spLocks noGrp="1"/>
          </p:cNvSpPr>
          <p:nvPr>
            <p:ph type="dt" sz="half" idx="10"/>
          </p:nvPr>
        </p:nvSpPr>
        <p:spPr/>
        <p:txBody>
          <a:bodyPr/>
          <a:lstStyle/>
          <a:p>
            <a:fld id="{F863CC43-6EF0-47AC-B360-E73DC2E0750C}" type="datetimeFigureOut">
              <a:rPr lang="en-US" smtClean="0"/>
              <a:t>5/14/2025</a:t>
            </a:fld>
            <a:endParaRPr lang="en-US"/>
          </a:p>
        </p:txBody>
      </p:sp>
      <p:sp>
        <p:nvSpPr>
          <p:cNvPr id="6" name="Footer Placeholder 5">
            <a:extLst>
              <a:ext uri="{FF2B5EF4-FFF2-40B4-BE49-F238E27FC236}">
                <a16:creationId xmlns:a16="http://schemas.microsoft.com/office/drawing/2014/main" id="{7FDC35EE-9131-314F-A33C-85E303B6F4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5E42FE-7BFA-D348-A22D-B344C9166117}"/>
              </a:ext>
            </a:extLst>
          </p:cNvPr>
          <p:cNvSpPr>
            <a:spLocks noGrp="1"/>
          </p:cNvSpPr>
          <p:nvPr>
            <p:ph type="sldNum" sz="quarter" idx="12"/>
          </p:nvPr>
        </p:nvSpPr>
        <p:spPr/>
        <p:txBody>
          <a:bodyPr/>
          <a:lstStyle/>
          <a:p>
            <a:fld id="{76BCD44C-9B8F-4492-B944-F80271E33EEA}" type="slidenum">
              <a:rPr lang="en-US" smtClean="0"/>
              <a:t>‹#›</a:t>
            </a:fld>
            <a:endParaRPr lang="en-US"/>
          </a:p>
        </p:txBody>
      </p:sp>
    </p:spTree>
    <p:extLst>
      <p:ext uri="{BB962C8B-B14F-4D97-AF65-F5344CB8AC3E}">
        <p14:creationId xmlns:p14="http://schemas.microsoft.com/office/powerpoint/2010/main" val="5916110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0EF477E-5061-0C21-1E14-407B14602F2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2BB3B3F-F330-0719-6F96-7DAA6649D1C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9EEF5C-6E6B-C6B8-1049-C538B30F6E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863CC43-6EF0-47AC-B360-E73DC2E0750C}" type="datetimeFigureOut">
              <a:rPr lang="en-US" smtClean="0"/>
              <a:t>5/14/2025</a:t>
            </a:fld>
            <a:endParaRPr lang="en-US"/>
          </a:p>
        </p:txBody>
      </p:sp>
      <p:sp>
        <p:nvSpPr>
          <p:cNvPr id="5" name="Footer Placeholder 4">
            <a:extLst>
              <a:ext uri="{FF2B5EF4-FFF2-40B4-BE49-F238E27FC236}">
                <a16:creationId xmlns:a16="http://schemas.microsoft.com/office/drawing/2014/main" id="{684B2145-F0BD-6B48-5512-70BCE14C236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3C44635-7E2E-8FEE-A186-35FDE9C698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6BCD44C-9B8F-4492-B944-F80271E33EEA}" type="slidenum">
              <a:rPr lang="en-US" smtClean="0"/>
              <a:t>‹#›</a:t>
            </a:fld>
            <a:endParaRPr lang="en-US"/>
          </a:p>
        </p:txBody>
      </p:sp>
    </p:spTree>
    <p:extLst>
      <p:ext uri="{BB962C8B-B14F-4D97-AF65-F5344CB8AC3E}">
        <p14:creationId xmlns:p14="http://schemas.microsoft.com/office/powerpoint/2010/main" val="42467579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3.sv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hyperlink" Target="https://pandas.pydata.org/docs/reference/index.html" TargetMode="External"/><Relationship Id="rId3" Type="http://schemas.openxmlformats.org/officeDocument/2006/relationships/hyperlink" Target="https://lightgbm.readthedocs.io/en/latest/" TargetMode="External"/><Relationship Id="rId7" Type="http://schemas.openxmlformats.org/officeDocument/2006/relationships/hyperlink" Target="https://matplotlib.org/stable/api/index"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scikit-learn.org/stable/api/index.html" TargetMode="External"/><Relationship Id="rId5" Type="http://schemas.openxmlformats.org/officeDocument/2006/relationships/hyperlink" Target="https://optuna.org/#code_examples" TargetMode="External"/><Relationship Id="rId4" Type="http://schemas.openxmlformats.org/officeDocument/2006/relationships/hyperlink" Target="https://lightgbm.readthedocs.io/en/latest/pythonapi/lightgbm.LGBMRegressor.html" TargetMode="External"/><Relationship Id="rId9" Type="http://schemas.openxmlformats.org/officeDocument/2006/relationships/hyperlink" Target="https://numpy.org/doc/stable/reference/index.html#reference"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1" name="Group 5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52" name="Rectangle 5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6" name="Rectangle 5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7303DB-B128-9930-74F1-F21D640DF063}"/>
              </a:ext>
            </a:extLst>
          </p:cNvPr>
          <p:cNvSpPr>
            <a:spLocks noGrp="1"/>
          </p:cNvSpPr>
          <p:nvPr>
            <p:ph type="ctrTitle"/>
          </p:nvPr>
        </p:nvSpPr>
        <p:spPr>
          <a:xfrm>
            <a:off x="1043631" y="809898"/>
            <a:ext cx="9942716" cy="1554480"/>
          </a:xfrm>
        </p:spPr>
        <p:txBody>
          <a:bodyPr vert="horz" lIns="91440" tIns="45720" rIns="91440" bIns="45720" rtlCol="0" anchor="ctr">
            <a:normAutofit/>
          </a:bodyPr>
          <a:lstStyle/>
          <a:p>
            <a:pPr algn="l"/>
            <a:r>
              <a:rPr lang="en-US" sz="4800" b="1" i="0" u="none" strike="noStrike" kern="1200" dirty="0">
                <a:solidFill>
                  <a:schemeClr val="tx1"/>
                </a:solidFill>
                <a:effectLst/>
                <a:latin typeface="Arial" panose="020B0604020202020204" pitchFamily="34" charset="0"/>
                <a:cs typeface="Arial" panose="020B0604020202020204" pitchFamily="34" charset="0"/>
              </a:rPr>
              <a:t>Instacart Regional Demand</a:t>
            </a:r>
            <a:endParaRPr lang="en-US" sz="3200" b="1" kern="1200" dirty="0">
              <a:solidFill>
                <a:schemeClr val="tx1"/>
              </a:solidFill>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A0B70110-6A48-2ED8-9CEE-3903047AFE97}"/>
              </a:ext>
            </a:extLst>
          </p:cNvPr>
          <p:cNvSpPr/>
          <p:nvPr/>
        </p:nvSpPr>
        <p:spPr>
          <a:xfrm>
            <a:off x="838200" y="6341620"/>
            <a:ext cx="10515600" cy="6741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41E1F903-935D-2E24-A385-23D5A62CA511}"/>
              </a:ext>
            </a:extLst>
          </p:cNvPr>
          <p:cNvSpPr>
            <a:spLocks noGrp="1"/>
          </p:cNvSpPr>
          <p:nvPr>
            <p:ph type="subTitle" idx="1"/>
          </p:nvPr>
        </p:nvSpPr>
        <p:spPr>
          <a:xfrm>
            <a:off x="1045028" y="3017522"/>
            <a:ext cx="9941319" cy="3124658"/>
          </a:xfrm>
        </p:spPr>
        <p:txBody>
          <a:bodyPr vert="horz" lIns="91440" tIns="45720" rIns="91440" bIns="45720" rtlCol="0" anchor="ctr">
            <a:normAutofit/>
          </a:bodyPr>
          <a:lstStyle/>
          <a:p>
            <a:pPr indent="-228600" algn="l">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pPr algn="l"/>
            <a:r>
              <a:rPr lang="en-US" sz="2000" b="1" dirty="0">
                <a:latin typeface="Arial" panose="020B0604020202020204" pitchFamily="34" charset="0"/>
                <a:cs typeface="Arial" panose="020B0604020202020204" pitchFamily="34" charset="0"/>
              </a:rPr>
              <a:t>Garrett Power</a:t>
            </a:r>
          </a:p>
          <a:p>
            <a:pPr algn="l"/>
            <a:r>
              <a:rPr lang="en-US" sz="2000" b="1" dirty="0">
                <a:latin typeface="Arial" panose="020B0604020202020204" pitchFamily="34" charset="0"/>
                <a:cs typeface="Arial" panose="020B0604020202020204" pitchFamily="34" charset="0"/>
              </a:rPr>
              <a:t>DAT 494 Project</a:t>
            </a:r>
          </a:p>
          <a:p>
            <a:pPr algn="l"/>
            <a:r>
              <a:rPr lang="en-US" sz="2000" b="1" dirty="0">
                <a:latin typeface="Arial" panose="020B0604020202020204" pitchFamily="34" charset="0"/>
                <a:cs typeface="Arial" panose="020B0604020202020204" pitchFamily="34" charset="0"/>
              </a:rPr>
              <a:t>Spring 2025</a:t>
            </a:r>
          </a:p>
          <a:p>
            <a:pPr algn="l"/>
            <a:r>
              <a:rPr lang="en-US" sz="2000" b="1" dirty="0">
                <a:latin typeface="Arial" panose="020B0604020202020204" pitchFamily="34" charset="0"/>
                <a:cs typeface="Arial" panose="020B0604020202020204" pitchFamily="34" charset="0"/>
              </a:rPr>
              <a:t>Arizona State University</a:t>
            </a:r>
          </a:p>
        </p:txBody>
      </p:sp>
      <p:cxnSp>
        <p:nvCxnSpPr>
          <p:cNvPr id="58" name="Straight Connector 5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8892741"/>
      </p:ext>
    </p:extLst>
  </p:cSld>
  <p:clrMapOvr>
    <a:masterClrMapping/>
  </p:clrMapOvr>
  <mc:AlternateContent xmlns:mc="http://schemas.openxmlformats.org/markup-compatibility/2006" xmlns:p14="http://schemas.microsoft.com/office/powerpoint/2010/main">
    <mc:Choice Requires="p14">
      <p:transition spd="slow" p14:dur="2000" advTm="12150"/>
    </mc:Choice>
    <mc:Fallback xmlns="">
      <p:transition spd="slow" advTm="1215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3D1A2B3-5458-477C-0FD6-DFF133F19ABB}"/>
            </a:ext>
          </a:extLst>
        </p:cNvPr>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47942995-B07F-4636-9A06-C6A104B26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BC9DAF-21DF-45F0-BC5C-601F9FD22D66}"/>
              </a:ext>
            </a:extLst>
          </p:cNvPr>
          <p:cNvSpPr>
            <a:spLocks noGrp="1"/>
          </p:cNvSpPr>
          <p:nvPr>
            <p:ph type="title"/>
          </p:nvPr>
        </p:nvSpPr>
        <p:spPr>
          <a:xfrm>
            <a:off x="840313" y="687203"/>
            <a:ext cx="4627057" cy="2629114"/>
          </a:xfrm>
        </p:spPr>
        <p:txBody>
          <a:bodyPr vert="horz" lIns="91440" tIns="45720" rIns="91440" bIns="45720" rtlCol="0" anchor="ctr">
            <a:normAutofit/>
          </a:bodyPr>
          <a:lstStyle/>
          <a:p>
            <a:r>
              <a:rPr lang="en-US" sz="3600" b="0" i="0" u="none" strike="noStrike" kern="1200" dirty="0">
                <a:solidFill>
                  <a:schemeClr val="tx1"/>
                </a:solidFill>
                <a:effectLst/>
                <a:latin typeface="Arial" panose="020B0604020202020204" pitchFamily="34" charset="0"/>
                <a:cs typeface="Arial" panose="020B0604020202020204" pitchFamily="34" charset="0"/>
              </a:rPr>
              <a:t>Prioritization Dashboard</a:t>
            </a:r>
            <a:br>
              <a:rPr lang="en-US" sz="4000" b="0" i="0" u="none" strike="noStrike" kern="1200" dirty="0">
                <a:solidFill>
                  <a:schemeClr val="tx1"/>
                </a:solidFill>
                <a:effectLst/>
                <a:latin typeface="Arial" panose="020B0604020202020204" pitchFamily="34" charset="0"/>
                <a:cs typeface="Arial" panose="020B0604020202020204" pitchFamily="34" charset="0"/>
              </a:rPr>
            </a:br>
            <a:r>
              <a:rPr lang="en-US" sz="4000" b="0" i="0" u="none" strike="noStrike" kern="1200" dirty="0">
                <a:solidFill>
                  <a:schemeClr val="tx1"/>
                </a:solidFill>
                <a:effectLst/>
                <a:latin typeface="Arial" panose="020B0604020202020204" pitchFamily="34" charset="0"/>
                <a:cs typeface="Arial" panose="020B0604020202020204" pitchFamily="34" charset="0"/>
              </a:rPr>
              <a:t>[Regional Demand]</a:t>
            </a:r>
            <a:endParaRPr lang="en-US" sz="4000" kern="1200" dirty="0">
              <a:solidFill>
                <a:schemeClr val="tx1"/>
              </a:solidFill>
              <a:latin typeface="Arial" panose="020B0604020202020204" pitchFamily="34" charset="0"/>
              <a:cs typeface="Arial" panose="020B0604020202020204" pitchFamily="34" charset="0"/>
            </a:endParaRPr>
          </a:p>
        </p:txBody>
      </p:sp>
      <p:grpSp>
        <p:nvGrpSpPr>
          <p:cNvPr id="24" name="Group 23">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25" name="Rectangle 24">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Rectangle 28">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CFC9370-F306-1BAD-FA40-CBF6BD650F8B}"/>
              </a:ext>
            </a:extLst>
          </p:cNvPr>
          <p:cNvSpPr/>
          <p:nvPr/>
        </p:nvSpPr>
        <p:spPr>
          <a:xfrm>
            <a:off x="5577016" y="2347784"/>
            <a:ext cx="6227806" cy="214329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creenshot of a graph&#10;&#10;AI-generated content may be incorrect.">
            <a:extLst>
              <a:ext uri="{FF2B5EF4-FFF2-40B4-BE49-F238E27FC236}">
                <a16:creationId xmlns:a16="http://schemas.microsoft.com/office/drawing/2014/main" id="{C77FC0AD-920E-ACC5-E7B3-03FB2EDAEF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5808" y="2451327"/>
            <a:ext cx="6009367" cy="1955346"/>
          </a:xfrm>
          <a:prstGeom prst="rect">
            <a:avLst/>
          </a:prstGeom>
        </p:spPr>
      </p:pic>
      <p:sp>
        <p:nvSpPr>
          <p:cNvPr id="20" name="Title 1">
            <a:extLst>
              <a:ext uri="{FF2B5EF4-FFF2-40B4-BE49-F238E27FC236}">
                <a16:creationId xmlns:a16="http://schemas.microsoft.com/office/drawing/2014/main" id="{3EE0014D-06C7-ECBD-4528-56DDA54E7820}"/>
              </a:ext>
            </a:extLst>
          </p:cNvPr>
          <p:cNvSpPr txBox="1">
            <a:spLocks/>
          </p:cNvSpPr>
          <p:nvPr/>
        </p:nvSpPr>
        <p:spPr>
          <a:xfrm>
            <a:off x="840313" y="3541683"/>
            <a:ext cx="4627057" cy="2629114"/>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dirty="0">
                <a:latin typeface="Arial" panose="020B0604020202020204" pitchFamily="34" charset="0"/>
                <a:cs typeface="Arial" panose="020B0604020202020204" pitchFamily="34" charset="0"/>
              </a:rPr>
              <a:t>This example dashboard aims to visualize the ranking of a business’s regions based on their predicted product demands and assign them supply chain efficiency and availability based off that rank. </a:t>
            </a:r>
          </a:p>
          <a:p>
            <a:endParaRPr lang="en-US" sz="1800"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The demand predictions were grouped by region and normalized (MinMaxScaler) to better depict the difference in priority, or weight, to each region.</a:t>
            </a:r>
          </a:p>
          <a:p>
            <a:endParaRPr lang="en-US" sz="1800"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The interactive plotly version of this dashboard included in the attached .ipynb file could enable potential stakeholders to visualize regional supply chain pressures and help make business decisions.</a:t>
            </a:r>
          </a:p>
        </p:txBody>
      </p:sp>
    </p:spTree>
    <p:extLst>
      <p:ext uri="{BB962C8B-B14F-4D97-AF65-F5344CB8AC3E}">
        <p14:creationId xmlns:p14="http://schemas.microsoft.com/office/powerpoint/2010/main" val="4234930752"/>
      </p:ext>
    </p:extLst>
  </p:cSld>
  <p:clrMapOvr>
    <a:masterClrMapping/>
  </p:clrMapOvr>
  <mc:AlternateContent xmlns:mc="http://schemas.openxmlformats.org/markup-compatibility/2006" xmlns:p14="http://schemas.microsoft.com/office/powerpoint/2010/main">
    <mc:Choice Requires="p14">
      <p:transition spd="slow" p14:dur="2000" advTm="59839"/>
    </mc:Choice>
    <mc:Fallback xmlns="">
      <p:transition spd="slow" advTm="59839"/>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0A0B39F-6711-7115-B914-3A8F68C928D8}"/>
            </a:ext>
          </a:extLst>
        </p:cNvPr>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2"/>
            <a:ext cx="10999072"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8EE1FD-EB75-A2FE-3A9D-7CEA91F1C991}"/>
              </a:ext>
            </a:extLst>
          </p:cNvPr>
          <p:cNvSpPr>
            <a:spLocks noGrp="1"/>
          </p:cNvSpPr>
          <p:nvPr>
            <p:ph type="title"/>
          </p:nvPr>
        </p:nvSpPr>
        <p:spPr>
          <a:xfrm>
            <a:off x="1523998" y="1283075"/>
            <a:ext cx="9144000" cy="3274592"/>
          </a:xfrm>
        </p:spPr>
        <p:txBody>
          <a:bodyPr vert="horz" lIns="91440" tIns="45720" rIns="91440" bIns="45720" rtlCol="0" anchor="ctr">
            <a:normAutofit/>
          </a:bodyPr>
          <a:lstStyle/>
          <a:p>
            <a:pPr algn="ctr"/>
            <a:r>
              <a:rPr lang="en-US" sz="3600" b="0" i="0" u="none" strike="noStrike" kern="1200" dirty="0">
                <a:solidFill>
                  <a:schemeClr val="tx1"/>
                </a:solidFill>
                <a:effectLst/>
                <a:latin typeface="Arial" panose="020B0604020202020204" pitchFamily="34" charset="0"/>
                <a:cs typeface="Arial" panose="020B0604020202020204" pitchFamily="34" charset="0"/>
              </a:rPr>
              <a:t>Bonus Model </a:t>
            </a:r>
            <a:br>
              <a:rPr lang="en-US" b="0" i="0" u="none" strike="noStrike" kern="1200" dirty="0">
                <a:solidFill>
                  <a:schemeClr val="tx1"/>
                </a:solidFill>
                <a:effectLst/>
                <a:latin typeface="Arial" panose="020B0604020202020204" pitchFamily="34" charset="0"/>
                <a:cs typeface="Arial" panose="020B0604020202020204" pitchFamily="34" charset="0"/>
              </a:rPr>
            </a:br>
            <a:r>
              <a:rPr lang="en-US" b="0" i="0" u="none" strike="noStrike" kern="1200" dirty="0">
                <a:solidFill>
                  <a:schemeClr val="tx1"/>
                </a:solidFill>
                <a:effectLst/>
                <a:latin typeface="Arial" panose="020B0604020202020204" pitchFamily="34" charset="0"/>
                <a:cs typeface="Arial" panose="020B0604020202020204" pitchFamily="34" charset="0"/>
              </a:rPr>
              <a:t>[LGBM - 10M </a:t>
            </a:r>
            <a:r>
              <a:rPr lang="en-US" dirty="0">
                <a:latin typeface="Arial" panose="020B0604020202020204" pitchFamily="34" charset="0"/>
                <a:cs typeface="Arial" panose="020B0604020202020204" pitchFamily="34" charset="0"/>
              </a:rPr>
              <a:t>Record </a:t>
            </a:r>
            <a:r>
              <a:rPr lang="en-US" b="0" i="0" u="none" strike="noStrike" kern="1200" dirty="0">
                <a:solidFill>
                  <a:schemeClr val="tx1"/>
                </a:solidFill>
                <a:effectLst/>
                <a:latin typeface="Arial" panose="020B0604020202020204" pitchFamily="34" charset="0"/>
                <a:cs typeface="Arial" panose="020B0604020202020204" pitchFamily="34" charset="0"/>
              </a:rPr>
              <a:t>Stress Test] </a:t>
            </a:r>
            <a:endParaRPr lang="en-US" kern="1200" dirty="0">
              <a:solidFill>
                <a:schemeClr val="tx1"/>
              </a:solidFill>
              <a:latin typeface="Arial" panose="020B0604020202020204" pitchFamily="34" charset="0"/>
              <a:cs typeface="Arial" panose="020B0604020202020204" pitchFamily="34" charset="0"/>
            </a:endParaRPr>
          </a:p>
        </p:txBody>
      </p:sp>
      <p:cxnSp>
        <p:nvCxnSpPr>
          <p:cNvPr id="31" name="Straight Connector 30">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54708"/>
            <a:ext cx="11000232"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F34959A7-7E41-8301-19BD-56B4547680A4}"/>
              </a:ext>
            </a:extLst>
          </p:cNvPr>
          <p:cNvSpPr/>
          <p:nvPr/>
        </p:nvSpPr>
        <p:spPr>
          <a:xfrm>
            <a:off x="782595" y="5365263"/>
            <a:ext cx="10643286" cy="7554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Content Placeholder 8">
            <a:extLst>
              <a:ext uri="{FF2B5EF4-FFF2-40B4-BE49-F238E27FC236}">
                <a16:creationId xmlns:a16="http://schemas.microsoft.com/office/drawing/2014/main" id="{E08A34FA-2E74-29A2-5FCA-70F770C5F2E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9015" y="5460674"/>
            <a:ext cx="10433967" cy="539423"/>
          </a:xfrm>
        </p:spPr>
      </p:pic>
      <p:pic>
        <p:nvPicPr>
          <p:cNvPr id="14" name="Graphic 13" descr="Stars with solid fill">
            <a:extLst>
              <a:ext uri="{FF2B5EF4-FFF2-40B4-BE49-F238E27FC236}">
                <a16:creationId xmlns:a16="http://schemas.microsoft.com/office/drawing/2014/main" id="{9140E910-74DE-3AD1-A188-C31BD886FF2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582930" y="2335427"/>
            <a:ext cx="498389" cy="498389"/>
          </a:xfrm>
          <a:prstGeom prst="rect">
            <a:avLst/>
          </a:prstGeom>
        </p:spPr>
      </p:pic>
      <p:pic>
        <p:nvPicPr>
          <p:cNvPr id="16" name="Graphic 15" descr="Stars with solid fill">
            <a:extLst>
              <a:ext uri="{FF2B5EF4-FFF2-40B4-BE49-F238E27FC236}">
                <a16:creationId xmlns:a16="http://schemas.microsoft.com/office/drawing/2014/main" id="{4A73F2BF-47BB-0253-9716-923E6E3C43B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6200000">
            <a:off x="4044779" y="2335427"/>
            <a:ext cx="498389" cy="498389"/>
          </a:xfrm>
          <a:prstGeom prst="rect">
            <a:avLst/>
          </a:prstGeom>
        </p:spPr>
      </p:pic>
    </p:spTree>
    <p:extLst>
      <p:ext uri="{BB962C8B-B14F-4D97-AF65-F5344CB8AC3E}">
        <p14:creationId xmlns:p14="http://schemas.microsoft.com/office/powerpoint/2010/main" val="3245034711"/>
      </p:ext>
    </p:extLst>
  </p:cSld>
  <p:clrMapOvr>
    <a:masterClrMapping/>
  </p:clrMapOvr>
  <mc:AlternateContent xmlns:mc="http://schemas.openxmlformats.org/markup-compatibility/2006" xmlns:p14="http://schemas.microsoft.com/office/powerpoint/2010/main">
    <mc:Choice Requires="p14">
      <p:transition spd="slow" p14:dur="2000" advTm="26259"/>
    </mc:Choice>
    <mc:Fallback xmlns="">
      <p:transition spd="slow" advTm="26259"/>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3A40C41-788A-D58B-B669-0C3AF22C707B}"/>
            </a:ext>
          </a:extLst>
        </p:cNvPr>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2"/>
            <a:ext cx="10999072"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2CFD29-51D6-C7AD-64FC-0EE17B9A211F}"/>
              </a:ext>
            </a:extLst>
          </p:cNvPr>
          <p:cNvSpPr>
            <a:spLocks noGrp="1"/>
          </p:cNvSpPr>
          <p:nvPr>
            <p:ph type="title"/>
          </p:nvPr>
        </p:nvSpPr>
        <p:spPr>
          <a:xfrm>
            <a:off x="3736074" y="692038"/>
            <a:ext cx="4719851" cy="1279265"/>
          </a:xfrm>
        </p:spPr>
        <p:txBody>
          <a:bodyPr vert="horz" lIns="91440" tIns="45720" rIns="91440" bIns="45720" rtlCol="0" anchor="ctr">
            <a:normAutofit/>
          </a:bodyPr>
          <a:lstStyle/>
          <a:p>
            <a:pPr algn="ctr"/>
            <a:r>
              <a:rPr lang="en-US" b="0" i="0" u="sng" strike="noStrike" kern="1200" dirty="0">
                <a:solidFill>
                  <a:schemeClr val="tx1"/>
                </a:solidFill>
                <a:effectLst/>
                <a:latin typeface="Arial" panose="020B0604020202020204" pitchFamily="34" charset="0"/>
                <a:cs typeface="Arial" panose="020B0604020202020204" pitchFamily="34" charset="0"/>
              </a:rPr>
              <a:t>Conclusion</a:t>
            </a:r>
            <a:endParaRPr lang="en-US" u="sng" kern="1200" dirty="0">
              <a:solidFill>
                <a:schemeClr val="tx1"/>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26662F0F-07BF-F7AD-2FF6-C9BD61BD632A}"/>
              </a:ext>
            </a:extLst>
          </p:cNvPr>
          <p:cNvSpPr>
            <a:spLocks noGrp="1"/>
          </p:cNvSpPr>
          <p:nvPr>
            <p:ph idx="1"/>
          </p:nvPr>
        </p:nvSpPr>
        <p:spPr>
          <a:xfrm>
            <a:off x="1523999" y="1781034"/>
            <a:ext cx="9144000" cy="3183511"/>
          </a:xfrm>
        </p:spPr>
        <p:txBody>
          <a:bodyPr vert="horz" lIns="91440" tIns="45720" rIns="91440" bIns="45720" rtlCol="0" anchor="ctr">
            <a:normAutofit/>
          </a:bodyPr>
          <a:lstStyle/>
          <a:p>
            <a:pPr marL="0" indent="0">
              <a:buNone/>
            </a:pPr>
            <a:r>
              <a:rPr lang="en-US" sz="1800" kern="1200" dirty="0">
                <a:solidFill>
                  <a:schemeClr val="tx1"/>
                </a:solidFill>
                <a:effectLst/>
                <a:latin typeface="Arial" panose="020B0604020202020204" pitchFamily="34" charset="0"/>
                <a:cs typeface="Arial" panose="020B0604020202020204" pitchFamily="34" charset="0"/>
              </a:rPr>
              <a:t>This project hopes to demonstrate how businesses could benefit from machine learning models focused on demand forecasting to potentially improve one of the most critical systems of any business or organized movement, the supply chain. </a:t>
            </a:r>
          </a:p>
          <a:p>
            <a:pPr marL="0" indent="0">
              <a:buNone/>
            </a:pPr>
            <a:r>
              <a:rPr lang="en-US" sz="1800" dirty="0">
                <a:latin typeface="Arial" panose="020B0604020202020204" pitchFamily="34" charset="0"/>
                <a:cs typeface="Arial" panose="020B0604020202020204" pitchFamily="34" charset="0"/>
              </a:rPr>
              <a:t>The region simulation across the dataset was something I felt could provide interesting nuance to this kind of analysis and was something I had not done before. Still, it was something I believed could be helpful to any expanded or expanding business.</a:t>
            </a:r>
          </a:p>
          <a:p>
            <a:pPr marL="0" indent="0">
              <a:buNone/>
            </a:pPr>
            <a:r>
              <a:rPr lang="en-US" sz="1800" dirty="0">
                <a:latin typeface="Arial" panose="020B0604020202020204" pitchFamily="34" charset="0"/>
                <a:cs typeface="Arial" panose="020B0604020202020204" pitchFamily="34" charset="0"/>
              </a:rPr>
              <a:t>Taking advantage of calculated timeseries features (such as lagged demand) is extremely useful for any forecasting model and can be used to better capture real-world trends. Collinearity to the target variable is something to always keep in mind when interpreting results for significance and accurately calibrating a potential business response/decision.</a:t>
            </a:r>
            <a:endParaRPr lang="en-US" sz="1800" kern="1200" dirty="0">
              <a:solidFill>
                <a:schemeClr val="tx1"/>
              </a:solidFill>
              <a:effectLst/>
              <a:latin typeface="Arial" panose="020B0604020202020204" pitchFamily="34" charset="0"/>
              <a:cs typeface="Arial" panose="020B0604020202020204" pitchFamily="34" charset="0"/>
            </a:endParaRPr>
          </a:p>
        </p:txBody>
      </p:sp>
      <p:cxnSp>
        <p:nvCxnSpPr>
          <p:cNvPr id="53" name="Straight Connector 52">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54708"/>
            <a:ext cx="11000232"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F1646077-FD18-C5C4-7476-7FE707CE4544}"/>
              </a:ext>
            </a:extLst>
          </p:cNvPr>
          <p:cNvSpPr/>
          <p:nvPr/>
        </p:nvSpPr>
        <p:spPr>
          <a:xfrm>
            <a:off x="596464" y="6101718"/>
            <a:ext cx="10999072" cy="15778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61850781"/>
      </p:ext>
    </p:extLst>
  </p:cSld>
  <p:clrMapOvr>
    <a:masterClrMapping/>
  </p:clrMapOvr>
  <mc:AlternateContent xmlns:mc="http://schemas.openxmlformats.org/markup-compatibility/2006" xmlns:p14="http://schemas.microsoft.com/office/powerpoint/2010/main">
    <mc:Choice Requires="p14">
      <p:transition spd="slow" p14:dur="2000" advTm="49607"/>
    </mc:Choice>
    <mc:Fallback xmlns="">
      <p:transition spd="slow" advTm="49607"/>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0A8A3E-4B4D-608A-6D4E-41BAA2AF55EA}"/>
              </a:ext>
            </a:extLst>
          </p:cNvPr>
          <p:cNvSpPr>
            <a:spLocks noGrp="1"/>
          </p:cNvSpPr>
          <p:nvPr>
            <p:ph type="title"/>
          </p:nvPr>
        </p:nvSpPr>
        <p:spPr>
          <a:xfrm>
            <a:off x="808638" y="386930"/>
            <a:ext cx="9236700" cy="1188950"/>
          </a:xfrm>
        </p:spPr>
        <p:txBody>
          <a:bodyPr anchor="b">
            <a:normAutofit/>
          </a:bodyPr>
          <a:lstStyle/>
          <a:p>
            <a:r>
              <a:rPr lang="en-US" u="sng" dirty="0">
                <a:latin typeface="Arial" panose="020B0604020202020204" pitchFamily="34" charset="0"/>
                <a:cs typeface="Arial" panose="020B0604020202020204" pitchFamily="34" charset="0"/>
              </a:rPr>
              <a:t>References</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E63C992-D650-6557-386C-AB3BA462B733}"/>
              </a:ext>
            </a:extLst>
          </p:cNvPr>
          <p:cNvSpPr>
            <a:spLocks noGrp="1"/>
          </p:cNvSpPr>
          <p:nvPr>
            <p:ph idx="1"/>
          </p:nvPr>
        </p:nvSpPr>
        <p:spPr>
          <a:xfrm>
            <a:off x="793660" y="2599509"/>
            <a:ext cx="10143668" cy="3435531"/>
          </a:xfrm>
        </p:spPr>
        <p:txBody>
          <a:bodyPr anchor="ctr">
            <a:normAutofit fontScale="92500" lnSpcReduction="20000"/>
          </a:bodyPr>
          <a:lstStyle/>
          <a:p>
            <a:pPr marL="400050" indent="-400050">
              <a:buFont typeface="+mj-lt"/>
              <a:buAutoNum type="romanUcPeriod"/>
            </a:pPr>
            <a:r>
              <a:rPr lang="en-US" sz="1600" b="1" dirty="0"/>
              <a:t>LightGBM Developers.</a:t>
            </a:r>
            <a:r>
              <a:rPr lang="en-US" sz="1600" dirty="0"/>
              <a:t> (n.d.). </a:t>
            </a:r>
            <a:r>
              <a:rPr lang="en-US" sz="1600" i="1" dirty="0"/>
              <a:t>LightGBM documentation</a:t>
            </a:r>
            <a:r>
              <a:rPr lang="en-US" sz="1600" dirty="0"/>
              <a:t>. Microsoft. </a:t>
            </a:r>
          </a:p>
          <a:p>
            <a:pPr marL="457200" lvl="1" indent="0">
              <a:buNone/>
            </a:pPr>
            <a:r>
              <a:rPr lang="en-US" sz="1000" b="1" dirty="0">
                <a:hlinkClick r:id="rId3">
                  <a:extLst>
                    <a:ext uri="{A12FA001-AC4F-418D-AE19-62706E023703}">
                      <ahyp:hlinkClr xmlns:ahyp="http://schemas.microsoft.com/office/drawing/2018/hyperlinkcolor" val="tx"/>
                    </a:ext>
                  </a:extLst>
                </a:hlinkClick>
              </a:rPr>
              <a:t>Web URL: </a:t>
            </a:r>
            <a:r>
              <a:rPr lang="en-US" sz="1200" dirty="0">
                <a:solidFill>
                  <a:srgbClr val="467886"/>
                </a:solidFill>
                <a:hlinkClick r:id="rId4"/>
              </a:rPr>
              <a:t>https://lightgbm.readthedocs.io/en/latest/pythonapi/lightgbm.LGBMRegressor.html</a:t>
            </a:r>
            <a:endParaRPr lang="en-US" sz="1200" dirty="0">
              <a:solidFill>
                <a:srgbClr val="467886"/>
              </a:solidFill>
            </a:endParaRPr>
          </a:p>
          <a:p>
            <a:pPr marL="342900" indent="-342900">
              <a:buFont typeface="+mj-lt"/>
              <a:buAutoNum type="romanUcPeriod"/>
            </a:pPr>
            <a:r>
              <a:rPr lang="en-US" sz="1600" b="1" dirty="0"/>
              <a:t>Optuna Developers.</a:t>
            </a:r>
            <a:r>
              <a:rPr lang="en-US" sz="1600" dirty="0"/>
              <a:t> (n.d.). </a:t>
            </a:r>
            <a:r>
              <a:rPr lang="en-US" sz="1600" i="1" dirty="0"/>
              <a:t>Optuna: A hyperparameter optimization framework</a:t>
            </a:r>
            <a:r>
              <a:rPr lang="en-US" sz="1600" dirty="0"/>
              <a:t>. Preferred Networks. </a:t>
            </a:r>
          </a:p>
          <a:p>
            <a:pPr marL="457200" lvl="1" indent="0">
              <a:buNone/>
            </a:pPr>
            <a:r>
              <a:rPr lang="en-US" sz="1000" b="1" dirty="0">
                <a:hlinkClick r:id="rId3">
                  <a:extLst>
                    <a:ext uri="{A12FA001-AC4F-418D-AE19-62706E023703}">
                      <ahyp:hlinkClr xmlns:ahyp="http://schemas.microsoft.com/office/drawing/2018/hyperlinkcolor" val="tx"/>
                    </a:ext>
                  </a:extLst>
                </a:hlinkClick>
              </a:rPr>
              <a:t>Web URL: </a:t>
            </a:r>
            <a:r>
              <a:rPr lang="en-US" sz="1200" dirty="0">
                <a:hlinkClick r:id="rId5"/>
              </a:rPr>
              <a:t>https://optuna.org/#code_examples</a:t>
            </a:r>
            <a:endParaRPr lang="en-US" sz="1200" dirty="0"/>
          </a:p>
          <a:p>
            <a:pPr marL="342900" indent="-342900">
              <a:buFont typeface="+mj-lt"/>
              <a:buAutoNum type="romanUcPeriod"/>
            </a:pPr>
            <a:r>
              <a:rPr lang="en-US" sz="1600" b="1" dirty="0"/>
              <a:t>Pedregosa, F., Varoquaux, G., Gramfort, A., Michel, V., Thirion, B., Grisel, O., ... &amp; Duchesnay, É.</a:t>
            </a:r>
            <a:r>
              <a:rPr lang="en-US" sz="1600" dirty="0"/>
              <a:t> (2011). </a:t>
            </a:r>
            <a:r>
              <a:rPr lang="en-US" sz="1600" i="1" dirty="0"/>
              <a:t>Scikit-learn: Machine learning in Python</a:t>
            </a:r>
            <a:r>
              <a:rPr lang="en-US" sz="1600" dirty="0"/>
              <a:t>. Journal of Machine Learning Research, 12, 2825–2830. </a:t>
            </a:r>
          </a:p>
          <a:p>
            <a:pPr marL="457200" lvl="1" indent="0">
              <a:buNone/>
            </a:pPr>
            <a:r>
              <a:rPr lang="en-US" sz="1000" b="1" dirty="0">
                <a:hlinkClick r:id="rId3">
                  <a:extLst>
                    <a:ext uri="{A12FA001-AC4F-418D-AE19-62706E023703}">
                      <ahyp:hlinkClr xmlns:ahyp="http://schemas.microsoft.com/office/drawing/2018/hyperlinkcolor" val="tx"/>
                    </a:ext>
                  </a:extLst>
                </a:hlinkClick>
              </a:rPr>
              <a:t>Web URL: </a:t>
            </a:r>
            <a:r>
              <a:rPr lang="en-US" sz="1200" dirty="0">
                <a:hlinkClick r:id="rId6"/>
              </a:rPr>
              <a:t>https://scikit-learn.org/stable/api/index.html</a:t>
            </a:r>
            <a:endParaRPr lang="en-US" sz="1600" dirty="0"/>
          </a:p>
          <a:p>
            <a:pPr marL="342900" indent="-342900">
              <a:buFont typeface="+mj-lt"/>
              <a:buAutoNum type="romanUcPeriod"/>
            </a:pPr>
            <a:r>
              <a:rPr lang="en-US" sz="1600" b="1" dirty="0"/>
              <a:t>Hunter, J. D.</a:t>
            </a:r>
            <a:r>
              <a:rPr lang="en-US" sz="1600" dirty="0"/>
              <a:t> (2007). </a:t>
            </a:r>
            <a:r>
              <a:rPr lang="en-US" sz="1600" i="1" dirty="0"/>
              <a:t>Matplotlib: A 2D graphics environment</a:t>
            </a:r>
            <a:r>
              <a:rPr lang="en-US" sz="1600" dirty="0"/>
              <a:t>. Computing in Science &amp; Engineering, 9(3), 90–95. </a:t>
            </a:r>
          </a:p>
          <a:p>
            <a:pPr marL="457200" lvl="1" indent="0">
              <a:buNone/>
            </a:pPr>
            <a:r>
              <a:rPr lang="en-US" sz="1000" b="1" dirty="0">
                <a:hlinkClick r:id="rId3">
                  <a:extLst>
                    <a:ext uri="{A12FA001-AC4F-418D-AE19-62706E023703}">
                      <ahyp:hlinkClr xmlns:ahyp="http://schemas.microsoft.com/office/drawing/2018/hyperlinkcolor" val="tx"/>
                    </a:ext>
                  </a:extLst>
                </a:hlinkClick>
              </a:rPr>
              <a:t>Web URL: </a:t>
            </a:r>
            <a:r>
              <a:rPr lang="en-US" sz="1200" dirty="0">
                <a:hlinkClick r:id="rId7"/>
              </a:rPr>
              <a:t>https://matplotlib.org/stable/api/index</a:t>
            </a:r>
            <a:endParaRPr lang="en-US" sz="1600" dirty="0"/>
          </a:p>
          <a:p>
            <a:pPr marL="342900" indent="-342900">
              <a:buFont typeface="+mj-lt"/>
              <a:buAutoNum type="romanUcPeriod"/>
            </a:pPr>
            <a:r>
              <a:rPr lang="en-US" sz="1600" b="1" dirty="0"/>
              <a:t>McKinney, W.</a:t>
            </a:r>
            <a:r>
              <a:rPr lang="en-US" sz="1600" dirty="0"/>
              <a:t> (2010). </a:t>
            </a:r>
            <a:r>
              <a:rPr lang="en-US" sz="1600" i="1" dirty="0"/>
              <a:t>Data Structures for Statistical Computing in Python</a:t>
            </a:r>
            <a:r>
              <a:rPr lang="en-US" sz="1600" dirty="0"/>
              <a:t>. Proceedings of the 9th Python in Science Conference, 51–56. </a:t>
            </a:r>
          </a:p>
          <a:p>
            <a:pPr marL="457200" lvl="1" indent="0">
              <a:buNone/>
            </a:pPr>
            <a:r>
              <a:rPr lang="en-US" sz="1000" b="1" dirty="0">
                <a:hlinkClick r:id="rId3">
                  <a:extLst>
                    <a:ext uri="{A12FA001-AC4F-418D-AE19-62706E023703}">
                      <ahyp:hlinkClr xmlns:ahyp="http://schemas.microsoft.com/office/drawing/2018/hyperlinkcolor" val="tx"/>
                    </a:ext>
                  </a:extLst>
                </a:hlinkClick>
              </a:rPr>
              <a:t>Web URL: </a:t>
            </a:r>
            <a:r>
              <a:rPr lang="en-US" sz="1200" dirty="0">
                <a:hlinkClick r:id="rId8"/>
              </a:rPr>
              <a:t>https://pandas.pydata.org/docs/reference/index.html</a:t>
            </a:r>
            <a:endParaRPr lang="en-US" sz="1600" dirty="0"/>
          </a:p>
          <a:p>
            <a:pPr marL="342900" indent="-342900">
              <a:buFont typeface="+mj-lt"/>
              <a:buAutoNum type="romanUcPeriod"/>
            </a:pPr>
            <a:r>
              <a:rPr lang="en-US" sz="1600" b="1" dirty="0"/>
              <a:t>Harris, C. R., Millman, K. J., van der Walt, S. J., Gommers, R., Virtanen, P., Cournapeau, D., ... &amp; Oliphant, T. E.</a:t>
            </a:r>
            <a:r>
              <a:rPr lang="en-US" sz="1600" dirty="0"/>
              <a:t> (2020). </a:t>
            </a:r>
            <a:r>
              <a:rPr lang="en-US" sz="1600" i="1" dirty="0"/>
              <a:t>Array programming with NumPy</a:t>
            </a:r>
            <a:r>
              <a:rPr lang="en-US" sz="1600" dirty="0"/>
              <a:t>. Nature, 585(7825), 357–362. </a:t>
            </a:r>
          </a:p>
          <a:p>
            <a:pPr marL="457200" lvl="1" indent="0">
              <a:buNone/>
            </a:pPr>
            <a:r>
              <a:rPr lang="en-US" sz="1000" b="1" dirty="0">
                <a:hlinkClick r:id="rId3">
                  <a:extLst>
                    <a:ext uri="{A12FA001-AC4F-418D-AE19-62706E023703}">
                      <ahyp:hlinkClr xmlns:ahyp="http://schemas.microsoft.com/office/drawing/2018/hyperlinkcolor" val="tx"/>
                    </a:ext>
                  </a:extLst>
                </a:hlinkClick>
              </a:rPr>
              <a:t>Web URL: </a:t>
            </a:r>
            <a:r>
              <a:rPr lang="en-US" sz="1100" dirty="0">
                <a:hlinkClick r:id="rId9"/>
              </a:rPr>
              <a:t>https://numpy.org/doc/stable/reference/index.html#reference</a:t>
            </a:r>
            <a:endParaRPr lang="en-US" sz="1100" dirty="0"/>
          </a:p>
        </p:txBody>
      </p:sp>
      <p:sp>
        <p:nvSpPr>
          <p:cNvPr id="4" name="Rectangle 3">
            <a:extLst>
              <a:ext uri="{FF2B5EF4-FFF2-40B4-BE49-F238E27FC236}">
                <a16:creationId xmlns:a16="http://schemas.microsoft.com/office/drawing/2014/main" id="{D0068B5C-6CAF-6232-8816-0AC7E4C45F06}"/>
              </a:ext>
            </a:extLst>
          </p:cNvPr>
          <p:cNvSpPr/>
          <p:nvPr/>
        </p:nvSpPr>
        <p:spPr>
          <a:xfrm>
            <a:off x="0" y="1820562"/>
            <a:ext cx="11695081" cy="14224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2168777"/>
      </p:ext>
    </p:extLst>
  </p:cSld>
  <p:clrMapOvr>
    <a:masterClrMapping/>
  </p:clrMapOvr>
  <mc:AlternateContent xmlns:mc="http://schemas.openxmlformats.org/markup-compatibility/2006" xmlns:p14="http://schemas.microsoft.com/office/powerpoint/2010/main">
    <mc:Choice Requires="p14">
      <p:transition spd="slow" p14:dur="2000" advTm="16981"/>
    </mc:Choice>
    <mc:Fallback xmlns="">
      <p:transition spd="slow" advTm="16981"/>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A7895A40-19A4-42D6-9D30-DBC1E8002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02F429C4-ABC9-46FC-818A-B5429CDE4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70325" y="3369273"/>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2CEF98E4-3709-4952-8F42-2305CCE34F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374475" y="1040470"/>
            <a:ext cx="6858003" cy="47770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F10BCCF5-D685-47FF-B675-647EAEB72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7914" y="857786"/>
            <a:ext cx="11067024" cy="520893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2E8836-461F-9B97-A222-99DC0C71E1FF}"/>
              </a:ext>
            </a:extLst>
          </p:cNvPr>
          <p:cNvSpPr>
            <a:spLocks noGrp="1"/>
          </p:cNvSpPr>
          <p:nvPr>
            <p:ph type="title"/>
          </p:nvPr>
        </p:nvSpPr>
        <p:spPr>
          <a:xfrm>
            <a:off x="966278" y="1044491"/>
            <a:ext cx="9910296" cy="797625"/>
          </a:xfrm>
        </p:spPr>
        <p:txBody>
          <a:bodyPr vert="horz" lIns="91440" tIns="45720" rIns="91440" bIns="45720" rtlCol="0" anchor="t">
            <a:normAutofit/>
          </a:bodyPr>
          <a:lstStyle/>
          <a:p>
            <a:r>
              <a:rPr lang="en-US" u="sng" kern="1200" dirty="0">
                <a:solidFill>
                  <a:schemeClr val="tx1"/>
                </a:solidFill>
                <a:latin typeface="Arial" panose="020B0604020202020204" pitchFamily="34" charset="0"/>
                <a:cs typeface="Arial" panose="020B0604020202020204" pitchFamily="34" charset="0"/>
              </a:rPr>
              <a:t>Abstract</a:t>
            </a:r>
          </a:p>
        </p:txBody>
      </p:sp>
      <p:sp>
        <p:nvSpPr>
          <p:cNvPr id="46" name="Rectangle 45">
            <a:extLst>
              <a:ext uri="{FF2B5EF4-FFF2-40B4-BE49-F238E27FC236}">
                <a16:creationId xmlns:a16="http://schemas.microsoft.com/office/drawing/2014/main" id="{B0EE8A42-107A-4D4C-8D56-BBAE95C7FC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524009" y="3366125"/>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7921BC80-7151-606C-474C-55835953543F}"/>
              </a:ext>
            </a:extLst>
          </p:cNvPr>
          <p:cNvSpPr>
            <a:spLocks noGrp="1"/>
          </p:cNvSpPr>
          <p:nvPr>
            <p:ph idx="1"/>
          </p:nvPr>
        </p:nvSpPr>
        <p:spPr/>
        <p:txBody>
          <a:bodyPr>
            <a:normAutofit/>
          </a:bodyPr>
          <a:lstStyle/>
          <a:p>
            <a:pPr marL="0" indent="0">
              <a:buNone/>
            </a:pPr>
            <a:endParaRPr lang="en-US" sz="1600" dirty="0">
              <a:latin typeface="Arial" panose="020B0604020202020204" pitchFamily="34" charset="0"/>
              <a:cs typeface="Arial" panose="020B0604020202020204" pitchFamily="34" charset="0"/>
            </a:endParaRPr>
          </a:p>
          <a:p>
            <a:pPr marL="0" indent="0">
              <a:buNone/>
            </a:pPr>
            <a:r>
              <a:rPr lang="en-US" sz="1600" dirty="0">
                <a:latin typeface="Arial" panose="020B0604020202020204" pitchFamily="34" charset="0"/>
                <a:cs typeface="Arial" panose="020B0604020202020204" pitchFamily="34" charset="0"/>
              </a:rPr>
              <a:t>This project aims to utilize machine learning techniques with the goal of forecasting the demand of product stock by simulated region distributions. Afterwards, this analysis was used to depict the prioritization of supply chain efficiency and availability towards regions based on their forecasted product demands.</a:t>
            </a:r>
          </a:p>
          <a:p>
            <a:pPr marL="0" indent="0">
              <a:buNone/>
            </a:pPr>
            <a:endParaRPr lang="en-US" sz="1600" dirty="0">
              <a:latin typeface="Arial" panose="020B0604020202020204" pitchFamily="34" charset="0"/>
              <a:cs typeface="Arial" panose="020B0604020202020204" pitchFamily="34" charset="0"/>
            </a:endParaRPr>
          </a:p>
          <a:p>
            <a:pPr marL="0" indent="0">
              <a:buNone/>
            </a:pPr>
            <a:r>
              <a:rPr lang="en-US" sz="1600" dirty="0">
                <a:latin typeface="Arial" panose="020B0604020202020204" pitchFamily="34" charset="0"/>
                <a:cs typeface="Arial" panose="020B0604020202020204" pitchFamily="34" charset="0"/>
              </a:rPr>
              <a:t>A </a:t>
            </a:r>
            <a:r>
              <a:rPr lang="en-US" sz="1600" b="1" dirty="0">
                <a:latin typeface="Arial" panose="020B0604020202020204" pitchFamily="34" charset="0"/>
                <a:cs typeface="Arial" panose="020B0604020202020204" pitchFamily="34" charset="0"/>
              </a:rPr>
              <a:t>LightGBM Regressor </a:t>
            </a:r>
            <a:r>
              <a:rPr lang="en-US" sz="1600" dirty="0">
                <a:latin typeface="Arial" panose="020B0604020202020204" pitchFamily="34" charset="0"/>
                <a:cs typeface="Arial" panose="020B0604020202020204" pitchFamily="34" charset="0"/>
              </a:rPr>
              <a:t>model was trained on a cleaned and transformed (initial) 1 million record sample of the 20M(illion) record ‘Instacart Market Basket’ dataset that can be found online, such as on Kaggle for free. Optuna was used for hyperparameter tuning after having preprocessed the data and conducted feature engineering, such as creating some additional lagged ‘demand’ timeseries features. </a:t>
            </a:r>
          </a:p>
          <a:p>
            <a:pPr marL="0" indent="0">
              <a:buNone/>
            </a:pPr>
            <a:endParaRPr lang="en-US" sz="1600" dirty="0">
              <a:latin typeface="Arial" panose="020B0604020202020204" pitchFamily="34" charset="0"/>
              <a:cs typeface="Arial" panose="020B0604020202020204" pitchFamily="34" charset="0"/>
            </a:endParaRPr>
          </a:p>
          <a:p>
            <a:pPr marL="0" indent="0">
              <a:buNone/>
            </a:pPr>
            <a:r>
              <a:rPr lang="en-US" sz="1600" dirty="0">
                <a:latin typeface="Arial" panose="020B0604020202020204" pitchFamily="34" charset="0"/>
                <a:cs typeface="Arial" panose="020B0604020202020204" pitchFamily="34" charset="0"/>
              </a:rPr>
              <a:t>The best model reached a strong performance, namely an R² value of about 0.96 on this data.</a:t>
            </a:r>
          </a:p>
          <a:p>
            <a:pPr marL="0" indent="0">
              <a:buNone/>
            </a:pPr>
            <a:endParaRPr lang="en-US" sz="1600" dirty="0">
              <a:latin typeface="Arial" panose="020B0604020202020204" pitchFamily="34" charset="0"/>
              <a:cs typeface="Arial" panose="020B0604020202020204" pitchFamily="34" charset="0"/>
            </a:endParaRPr>
          </a:p>
          <a:p>
            <a:pPr marL="0" indent="0">
              <a:buNone/>
            </a:pPr>
            <a:r>
              <a:rPr lang="en-US" sz="1600" b="0" i="0" u="none" strike="noStrike" kern="1200" dirty="0">
                <a:solidFill>
                  <a:schemeClr val="tx1"/>
                </a:solidFill>
                <a:effectLst/>
                <a:latin typeface="Arial" panose="020B0604020202020204" pitchFamily="34" charset="0"/>
                <a:cs typeface="Arial" panose="020B0604020202020204" pitchFamily="34" charset="0"/>
              </a:rPr>
              <a:t>A mock dashboard was created to simulate prioritizing regions based on their demand. This analysis was then concluded with a ‘stress test’ of the best LGBM model on a larger, 10 million record sample of the 20M dataset.</a:t>
            </a:r>
          </a:p>
        </p:txBody>
      </p:sp>
    </p:spTree>
    <p:extLst>
      <p:ext uri="{BB962C8B-B14F-4D97-AF65-F5344CB8AC3E}">
        <p14:creationId xmlns:p14="http://schemas.microsoft.com/office/powerpoint/2010/main" val="893907358"/>
      </p:ext>
    </p:extLst>
  </p:cSld>
  <p:clrMapOvr>
    <a:masterClrMapping/>
  </p:clrMapOvr>
  <mc:AlternateContent xmlns:mc="http://schemas.openxmlformats.org/markup-compatibility/2006" xmlns:p14="http://schemas.microsoft.com/office/powerpoint/2010/main">
    <mc:Choice Requires="p14">
      <p:transition spd="slow" p14:dur="2000" advTm="73354"/>
    </mc:Choice>
    <mc:Fallback xmlns="">
      <p:transition spd="slow" advTm="73354"/>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346340D-44D2-3362-52BB-FDA2CBA720F5}"/>
            </a:ext>
          </a:extLst>
        </p:cNvPr>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AEADC825-DC89-0398-E15D-9236D861C6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0C2A71FF-A290-F32A-E8F7-87D5F7AD4B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70325" y="3369273"/>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400A29E7-3CB7-37A7-61E2-40C862E2D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374475" y="1040470"/>
            <a:ext cx="6858003" cy="47770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6AC58FA3-EE2A-CD9C-B89F-4E78FFE45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7914" y="857786"/>
            <a:ext cx="11067024" cy="520893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536BB8-1FCE-40F4-3399-DFD478B30E4F}"/>
              </a:ext>
            </a:extLst>
          </p:cNvPr>
          <p:cNvSpPr>
            <a:spLocks noGrp="1"/>
          </p:cNvSpPr>
          <p:nvPr>
            <p:ph type="title"/>
          </p:nvPr>
        </p:nvSpPr>
        <p:spPr>
          <a:xfrm>
            <a:off x="966278" y="1044491"/>
            <a:ext cx="9910296" cy="797625"/>
          </a:xfrm>
        </p:spPr>
        <p:txBody>
          <a:bodyPr vert="horz" lIns="91440" tIns="45720" rIns="91440" bIns="45720" rtlCol="0" anchor="t">
            <a:normAutofit/>
          </a:bodyPr>
          <a:lstStyle/>
          <a:p>
            <a:r>
              <a:rPr lang="en-US" sz="4400" u="sng" kern="1200" dirty="0">
                <a:solidFill>
                  <a:schemeClr val="tx1"/>
                </a:solidFill>
                <a:latin typeface="Arial" panose="020B0604020202020204" pitchFamily="34" charset="0"/>
                <a:cs typeface="Arial" panose="020B0604020202020204" pitchFamily="34" charset="0"/>
              </a:rPr>
              <a:t>Introduction</a:t>
            </a:r>
            <a:endParaRPr lang="en-US" u="sng" kern="1200" dirty="0">
              <a:solidFill>
                <a:schemeClr val="tx1"/>
              </a:solidFill>
              <a:latin typeface="Arial" panose="020B0604020202020204" pitchFamily="34" charset="0"/>
              <a:cs typeface="Arial" panose="020B0604020202020204" pitchFamily="34" charset="0"/>
            </a:endParaRPr>
          </a:p>
        </p:txBody>
      </p:sp>
      <p:sp>
        <p:nvSpPr>
          <p:cNvPr id="46" name="Rectangle 45">
            <a:extLst>
              <a:ext uri="{FF2B5EF4-FFF2-40B4-BE49-F238E27FC236}">
                <a16:creationId xmlns:a16="http://schemas.microsoft.com/office/drawing/2014/main" id="{F3CBE7FB-4B3D-8124-AB82-3B6DBC1712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524009" y="3366125"/>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64619BBD-361C-E3C2-99C1-AF648CD64150}"/>
              </a:ext>
            </a:extLst>
          </p:cNvPr>
          <p:cNvSpPr>
            <a:spLocks noGrp="1"/>
          </p:cNvSpPr>
          <p:nvPr>
            <p:ph idx="1"/>
          </p:nvPr>
        </p:nvSpPr>
        <p:spPr/>
        <p:txBody>
          <a:bodyPr>
            <a:normAutofit/>
          </a:bodyPr>
          <a:lstStyle/>
          <a:p>
            <a:pPr marL="0" indent="0">
              <a:buNone/>
            </a:pPr>
            <a:endParaRPr lang="en-US" sz="1800" b="0" i="0" u="none" strike="noStrike" kern="1200" dirty="0">
              <a:solidFill>
                <a:schemeClr val="tx1"/>
              </a:solidFill>
              <a:effectLst/>
              <a:latin typeface="Arial" panose="020B0604020202020204" pitchFamily="34" charset="0"/>
              <a:cs typeface="Arial" panose="020B0604020202020204" pitchFamily="34" charset="0"/>
            </a:endParaRPr>
          </a:p>
          <a:p>
            <a:pPr marL="0" indent="0">
              <a:buNone/>
            </a:pPr>
            <a:r>
              <a:rPr lang="en-US" sz="1800" b="1" i="0" u="none" strike="noStrike" kern="1200" dirty="0">
                <a:solidFill>
                  <a:schemeClr val="tx1"/>
                </a:solidFill>
                <a:effectLst/>
                <a:latin typeface="Arial" panose="020B0604020202020204" pitchFamily="34" charset="0"/>
                <a:cs typeface="Arial" panose="020B0604020202020204" pitchFamily="34" charset="0"/>
              </a:rPr>
              <a:t>Business Problem: </a:t>
            </a:r>
          </a:p>
          <a:p>
            <a:pPr marL="0" indent="0">
              <a:buNone/>
            </a:pPr>
            <a:r>
              <a:rPr lang="en-US" sz="1800" kern="1200" dirty="0">
                <a:solidFill>
                  <a:schemeClr val="tx1"/>
                </a:solidFill>
                <a:effectLst/>
                <a:latin typeface="Arial" panose="020B0604020202020204" pitchFamily="34" charset="0"/>
                <a:cs typeface="Arial" panose="020B0604020202020204" pitchFamily="34" charset="0"/>
              </a:rPr>
              <a:t>The XYZ </a:t>
            </a:r>
            <a:r>
              <a:rPr lang="en-US" sz="1800" dirty="0">
                <a:latin typeface="Arial" panose="020B0604020202020204" pitchFamily="34" charset="0"/>
                <a:cs typeface="Arial" panose="020B0604020202020204" pitchFamily="34" charset="0"/>
              </a:rPr>
              <a:t>company is having difficulty prioritizing their newly built regional businesses and respective product stock. The challenge of this scenario lies in the difficulty of accurately assessing the potential impacts and accurately, realistically forecasting the demand to adequately supply those businesses.</a:t>
            </a:r>
          </a:p>
          <a:p>
            <a:pPr marL="0" indent="0">
              <a:buNone/>
            </a:pPr>
            <a:endParaRPr lang="en-US" sz="1800" dirty="0">
              <a:latin typeface="Arial" panose="020B0604020202020204" pitchFamily="34" charset="0"/>
              <a:cs typeface="Arial" panose="020B0604020202020204" pitchFamily="34" charset="0"/>
            </a:endParaRPr>
          </a:p>
          <a:p>
            <a:pPr marL="0" indent="0">
              <a:buNone/>
            </a:pPr>
            <a:r>
              <a:rPr lang="en-US" sz="1800" b="1" kern="1200" dirty="0">
                <a:solidFill>
                  <a:schemeClr val="tx1"/>
                </a:solidFill>
                <a:effectLst/>
                <a:latin typeface="Arial" panose="020B0604020202020204" pitchFamily="34" charset="0"/>
                <a:cs typeface="Arial" panose="020B0604020202020204" pitchFamily="34" charset="0"/>
              </a:rPr>
              <a:t>General Background:</a:t>
            </a:r>
          </a:p>
          <a:p>
            <a:pPr marL="0" indent="0">
              <a:buNone/>
            </a:pPr>
            <a:r>
              <a:rPr lang="en-US" sz="1800" kern="1200" dirty="0">
                <a:solidFill>
                  <a:schemeClr val="tx1"/>
                </a:solidFill>
                <a:effectLst/>
                <a:latin typeface="Arial" panose="020B0604020202020204" pitchFamily="34" charset="0"/>
                <a:cs typeface="Arial" panose="020B0604020202020204" pitchFamily="34" charset="0"/>
              </a:rPr>
              <a:t>Supply chain </a:t>
            </a:r>
            <a:r>
              <a:rPr lang="en-US" sz="1800" dirty="0">
                <a:latin typeface="Arial" panose="020B0604020202020204" pitchFamily="34" charset="0"/>
                <a:cs typeface="Arial" panose="020B0604020202020204" pitchFamily="34" charset="0"/>
              </a:rPr>
              <a:t>difficulties can have huge impacts on not only each business involved, but also people and things that rely on that supply to function. Strategic allocation of resources and well-reasoned business intelligence decisions can reduce stockouts, reduce loss in revenue and other operational costs, and increase the customer satisfaction for a business. This project aims to demonstrate the effectiveness of utilizing machine learning methods to model regional demand and subsequent supply chain prioritization.</a:t>
            </a:r>
            <a:endParaRPr lang="en-US" sz="1800" kern="1200" dirty="0">
              <a:solidFill>
                <a:schemeClr val="tx1"/>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6009250"/>
      </p:ext>
    </p:extLst>
  </p:cSld>
  <p:clrMapOvr>
    <a:masterClrMapping/>
  </p:clrMapOvr>
  <mc:AlternateContent xmlns:mc="http://schemas.openxmlformats.org/markup-compatibility/2006" xmlns:p14="http://schemas.microsoft.com/office/powerpoint/2010/main">
    <mc:Choice Requires="p14">
      <p:transition spd="slow" p14:dur="2000" advTm="41953"/>
    </mc:Choice>
    <mc:Fallback xmlns="">
      <p:transition spd="slow" advTm="41953"/>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E18F6E8B-15ED-43C7-94BA-91549A651C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D2BE73-3313-1CD1-C41D-3BAEB4BC3F27}"/>
              </a:ext>
            </a:extLst>
          </p:cNvPr>
          <p:cNvSpPr>
            <a:spLocks noGrp="1"/>
          </p:cNvSpPr>
          <p:nvPr>
            <p:ph type="ctrTitle"/>
          </p:nvPr>
        </p:nvSpPr>
        <p:spPr>
          <a:xfrm>
            <a:off x="1107393" y="2932786"/>
            <a:ext cx="5239830" cy="992427"/>
          </a:xfrm>
        </p:spPr>
        <p:txBody>
          <a:bodyPr anchor="t">
            <a:normAutofit/>
          </a:bodyPr>
          <a:lstStyle/>
          <a:p>
            <a:pPr algn="l"/>
            <a:r>
              <a:rPr lang="en-US" u="sng" dirty="0">
                <a:latin typeface="Arial" panose="020B0604020202020204" pitchFamily="34" charset="0"/>
                <a:cs typeface="Arial" panose="020B0604020202020204" pitchFamily="34" charset="0"/>
              </a:rPr>
              <a:t>Methodology</a:t>
            </a:r>
          </a:p>
        </p:txBody>
      </p:sp>
      <p:grpSp>
        <p:nvGrpSpPr>
          <p:cNvPr id="39" name="Group 38">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048031"/>
            <a:ext cx="731521" cy="673460"/>
            <a:chOff x="3940602" y="308034"/>
            <a:chExt cx="2116791" cy="3428999"/>
          </a:xfrm>
          <a:solidFill>
            <a:schemeClr val="accent4"/>
          </a:solidFill>
        </p:grpSpPr>
        <p:sp>
          <p:nvSpPr>
            <p:cNvPr id="34" name="Rectangle 33">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8" name="Rectangle 37">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B089A89A-1E9C-4761-9DFF-53C275FBF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257770"/>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screenshot of a computer&#10;&#10;AI-generated content may be incorrect.">
            <a:extLst>
              <a:ext uri="{FF2B5EF4-FFF2-40B4-BE49-F238E27FC236}">
                <a16:creationId xmlns:a16="http://schemas.microsoft.com/office/drawing/2014/main" id="{215B20D0-7633-37DA-3E3F-F93F159ED67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39844" y="471748"/>
            <a:ext cx="2473484" cy="2552007"/>
          </a:xfrm>
          <a:prstGeom prst="rect">
            <a:avLst/>
          </a:prstGeom>
        </p:spPr>
      </p:pic>
      <p:sp>
        <p:nvSpPr>
          <p:cNvPr id="42" name="Rectangle 41">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3462252"/>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Moving Gears">
            <a:extLst>
              <a:ext uri="{FF2B5EF4-FFF2-40B4-BE49-F238E27FC236}">
                <a16:creationId xmlns:a16="http://schemas.microsoft.com/office/drawing/2014/main" id="{1F2719D6-680F-D45D-5BD6-8E992F52051D}"/>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r="-1" b="283"/>
          <a:stretch/>
        </p:blipFill>
        <p:spPr>
          <a:xfrm>
            <a:off x="7114162" y="3739324"/>
            <a:ext cx="4324849" cy="2425818"/>
          </a:xfrm>
          <a:prstGeom prst="rect">
            <a:avLst/>
          </a:prstGeom>
        </p:spPr>
      </p:pic>
      <p:sp>
        <p:nvSpPr>
          <p:cNvPr id="12" name="Rectangle 11">
            <a:extLst>
              <a:ext uri="{FF2B5EF4-FFF2-40B4-BE49-F238E27FC236}">
                <a16:creationId xmlns:a16="http://schemas.microsoft.com/office/drawing/2014/main" id="{01BF79D7-64E3-C890-C7E0-3D601506D132}"/>
              </a:ext>
            </a:extLst>
          </p:cNvPr>
          <p:cNvSpPr/>
          <p:nvPr/>
        </p:nvSpPr>
        <p:spPr>
          <a:xfrm>
            <a:off x="839560" y="168876"/>
            <a:ext cx="97446" cy="651612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1591096"/>
      </p:ext>
    </p:extLst>
  </p:cSld>
  <p:clrMapOvr>
    <a:masterClrMapping/>
  </p:clrMapOvr>
  <mc:AlternateContent xmlns:mc="http://schemas.openxmlformats.org/markup-compatibility/2006" xmlns:p14="http://schemas.microsoft.com/office/powerpoint/2010/main">
    <mc:Choice Requires="p14">
      <p:transition spd="slow" p14:dur="2000" advTm="2823"/>
    </mc:Choice>
    <mc:Fallback xmlns="">
      <p:transition spd="slow" advTm="28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extLst>
    <p:ext uri="{E180D4A7-C9FB-4DFB-919C-405C955672EB}">
      <p14:showEvtLst xmlns:p14="http://schemas.microsoft.com/office/powerpoint/2010/main">
        <p14:playEvt time="5" objId="4"/>
        <p14:stopEvt time="2753" objId="4"/>
      </p14:showEvtLst>
    </p:ext>
  </p:extLs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06A74BF-1DD5-8BB4-67DD-B88FBA24F362}"/>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2" name="Rectangle 1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39F5B9F-6A95-B3F6-970B-175699D75699}"/>
              </a:ext>
            </a:extLst>
          </p:cNvPr>
          <p:cNvSpPr>
            <a:spLocks noGrp="1"/>
          </p:cNvSpPr>
          <p:nvPr>
            <p:ph type="title"/>
          </p:nvPr>
        </p:nvSpPr>
        <p:spPr>
          <a:xfrm>
            <a:off x="904602" y="-176573"/>
            <a:ext cx="10173010" cy="1554480"/>
          </a:xfrm>
        </p:spPr>
        <p:txBody>
          <a:bodyPr anchor="ctr">
            <a:normAutofit/>
          </a:bodyPr>
          <a:lstStyle/>
          <a:p>
            <a:r>
              <a:rPr lang="en-US" u="sng" dirty="0">
                <a:latin typeface="Arial" panose="020B0604020202020204" pitchFamily="34" charset="0"/>
                <a:cs typeface="Arial" panose="020B0604020202020204" pitchFamily="34" charset="0"/>
              </a:rPr>
              <a:t>Data Sources &amp; Preprocessing</a:t>
            </a:r>
          </a:p>
        </p:txBody>
      </p:sp>
      <p:cxnSp>
        <p:nvCxnSpPr>
          <p:cNvPr id="18" name="Straight Connector 1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098F10BC-AA36-A359-5F29-AFB0342D9383}"/>
              </a:ext>
            </a:extLst>
          </p:cNvPr>
          <p:cNvGraphicFramePr>
            <a:graphicFrameLocks noGrp="1"/>
          </p:cNvGraphicFramePr>
          <p:nvPr>
            <p:ph idx="1"/>
            <p:extLst>
              <p:ext uri="{D42A27DB-BD31-4B8C-83A1-F6EECF244321}">
                <p14:modId xmlns:p14="http://schemas.microsoft.com/office/powerpoint/2010/main" val="484328771"/>
              </p:ext>
            </p:extLst>
          </p:nvPr>
        </p:nvGraphicFramePr>
        <p:xfrm>
          <a:off x="904602" y="3017519"/>
          <a:ext cx="10378440" cy="32099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4" name="Rectangle 23">
            <a:extLst>
              <a:ext uri="{FF2B5EF4-FFF2-40B4-BE49-F238E27FC236}">
                <a16:creationId xmlns:a16="http://schemas.microsoft.com/office/drawing/2014/main" id="{C99AD039-1877-177F-DC35-F642A80BEC43}"/>
              </a:ext>
            </a:extLst>
          </p:cNvPr>
          <p:cNvSpPr/>
          <p:nvPr/>
        </p:nvSpPr>
        <p:spPr>
          <a:xfrm>
            <a:off x="640078" y="1372271"/>
            <a:ext cx="4866338" cy="11317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 code&#10;&#10;AI-generated content may be incorrect.">
            <a:extLst>
              <a:ext uri="{FF2B5EF4-FFF2-40B4-BE49-F238E27FC236}">
                <a16:creationId xmlns:a16="http://schemas.microsoft.com/office/drawing/2014/main" id="{4DBD1743-B1E7-60AB-34B9-93CD9F8A6FB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0086" y="1430159"/>
            <a:ext cx="4782531" cy="1031324"/>
          </a:xfrm>
          <a:prstGeom prst="rect">
            <a:avLst/>
          </a:prstGeom>
        </p:spPr>
      </p:pic>
      <p:sp>
        <p:nvSpPr>
          <p:cNvPr id="22" name="Rectangle 21">
            <a:extLst>
              <a:ext uri="{FF2B5EF4-FFF2-40B4-BE49-F238E27FC236}">
                <a16:creationId xmlns:a16="http://schemas.microsoft.com/office/drawing/2014/main" id="{C5A02BDE-DD51-625E-3A56-7BF5364C1E5B}"/>
              </a:ext>
            </a:extLst>
          </p:cNvPr>
          <p:cNvSpPr/>
          <p:nvPr/>
        </p:nvSpPr>
        <p:spPr>
          <a:xfrm>
            <a:off x="8954840" y="0"/>
            <a:ext cx="2592725" cy="250807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screenshot of a computer&#10;&#10;AI-generated content may be incorrect.">
            <a:extLst>
              <a:ext uri="{FF2B5EF4-FFF2-40B4-BE49-F238E27FC236}">
                <a16:creationId xmlns:a16="http://schemas.microsoft.com/office/drawing/2014/main" id="{2243CA78-EB4F-BBDC-55FB-1AB21CCC8D6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998157" y="52252"/>
            <a:ext cx="2519400" cy="2403566"/>
          </a:xfrm>
          <a:prstGeom prst="rect">
            <a:avLst/>
          </a:prstGeom>
        </p:spPr>
      </p:pic>
      <p:sp>
        <p:nvSpPr>
          <p:cNvPr id="15" name="TextBox 14">
            <a:extLst>
              <a:ext uri="{FF2B5EF4-FFF2-40B4-BE49-F238E27FC236}">
                <a16:creationId xmlns:a16="http://schemas.microsoft.com/office/drawing/2014/main" id="{B8313280-F984-FDB4-BCDB-E5D401EE1E98}"/>
              </a:ext>
            </a:extLst>
          </p:cNvPr>
          <p:cNvSpPr txBox="1"/>
          <p:nvPr/>
        </p:nvSpPr>
        <p:spPr>
          <a:xfrm>
            <a:off x="6998931" y="1172267"/>
            <a:ext cx="2047355" cy="276999"/>
          </a:xfrm>
          <a:prstGeom prst="rect">
            <a:avLst/>
          </a:prstGeom>
          <a:noFill/>
        </p:spPr>
        <p:txBody>
          <a:bodyPr wrap="none" rtlCol="0">
            <a:spAutoFit/>
          </a:bodyPr>
          <a:lstStyle/>
          <a:p>
            <a:pPr marL="171450" indent="-171450">
              <a:buFont typeface="Arial" panose="020B0604020202020204" pitchFamily="34" charset="0"/>
              <a:buChar char="•"/>
            </a:pPr>
            <a:r>
              <a:rPr lang="en-US" sz="1200" dirty="0">
                <a:latin typeface="Arial" panose="020B0604020202020204" pitchFamily="34" charset="0"/>
                <a:cs typeface="Arial" panose="020B0604020202020204" pitchFamily="34" charset="0"/>
              </a:rPr>
              <a:t>merged dataframe.info() </a:t>
            </a:r>
          </a:p>
        </p:txBody>
      </p:sp>
      <p:sp>
        <p:nvSpPr>
          <p:cNvPr id="17" name="TextBox 16">
            <a:extLst>
              <a:ext uri="{FF2B5EF4-FFF2-40B4-BE49-F238E27FC236}">
                <a16:creationId xmlns:a16="http://schemas.microsoft.com/office/drawing/2014/main" id="{98C8065A-3A1E-AA1E-D86A-80CE4C86AB2D}"/>
              </a:ext>
            </a:extLst>
          </p:cNvPr>
          <p:cNvSpPr txBox="1"/>
          <p:nvPr/>
        </p:nvSpPr>
        <p:spPr>
          <a:xfrm>
            <a:off x="5452617" y="2202866"/>
            <a:ext cx="2806391" cy="276999"/>
          </a:xfrm>
          <a:prstGeom prst="rect">
            <a:avLst/>
          </a:prstGeom>
          <a:noFill/>
        </p:spPr>
        <p:txBody>
          <a:bodyPr wrap="square" rtlCol="0">
            <a:spAutoFit/>
          </a:bodyPr>
          <a:lstStyle/>
          <a:p>
            <a:pPr marL="171450" indent="-171450">
              <a:buFont typeface="Arial" panose="020B0604020202020204" pitchFamily="34" charset="0"/>
              <a:buChar char="•"/>
            </a:pPr>
            <a:r>
              <a:rPr lang="en-US" sz="1200" dirty="0">
                <a:latin typeface="Arial" panose="020B0604020202020204" pitchFamily="34" charset="0"/>
                <a:cs typeface="Arial" panose="020B0604020202020204" pitchFamily="34" charset="0"/>
              </a:rPr>
              <a:t>Instacart dataset files merged</a:t>
            </a:r>
          </a:p>
        </p:txBody>
      </p:sp>
      <p:sp>
        <p:nvSpPr>
          <p:cNvPr id="20" name="Arrow: Right 19">
            <a:extLst>
              <a:ext uri="{FF2B5EF4-FFF2-40B4-BE49-F238E27FC236}">
                <a16:creationId xmlns:a16="http://schemas.microsoft.com/office/drawing/2014/main" id="{66C24CBC-2271-98B8-A2CD-5758F45C7E36}"/>
              </a:ext>
            </a:extLst>
          </p:cNvPr>
          <p:cNvSpPr/>
          <p:nvPr/>
        </p:nvSpPr>
        <p:spPr>
          <a:xfrm rot="10800000">
            <a:off x="5545183" y="2153806"/>
            <a:ext cx="329543" cy="13376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Arrow: Right 20">
            <a:extLst>
              <a:ext uri="{FF2B5EF4-FFF2-40B4-BE49-F238E27FC236}">
                <a16:creationId xmlns:a16="http://schemas.microsoft.com/office/drawing/2014/main" id="{23F6F562-002C-72FC-9CF8-C8F40892F2A6}"/>
              </a:ext>
            </a:extLst>
          </p:cNvPr>
          <p:cNvSpPr/>
          <p:nvPr/>
        </p:nvSpPr>
        <p:spPr>
          <a:xfrm>
            <a:off x="8586530" y="1430159"/>
            <a:ext cx="329543" cy="13376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93251491"/>
      </p:ext>
    </p:extLst>
  </p:cSld>
  <p:clrMapOvr>
    <a:masterClrMapping/>
  </p:clrMapOvr>
  <mc:AlternateContent xmlns:mc="http://schemas.openxmlformats.org/markup-compatibility/2006" xmlns:p14="http://schemas.microsoft.com/office/powerpoint/2010/main">
    <mc:Choice Requires="p14">
      <p:transition spd="slow" p14:dur="2000" advTm="56275"/>
    </mc:Choice>
    <mc:Fallback xmlns="">
      <p:transition spd="slow" advTm="56275"/>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A124F24-89FB-B946-A649-50AE79217D81}"/>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2"/>
            <a:ext cx="10999072"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60CCEB-828F-2F51-0224-A03865E7D0E7}"/>
              </a:ext>
            </a:extLst>
          </p:cNvPr>
          <p:cNvSpPr>
            <a:spLocks noGrp="1"/>
          </p:cNvSpPr>
          <p:nvPr>
            <p:ph type="title"/>
          </p:nvPr>
        </p:nvSpPr>
        <p:spPr>
          <a:xfrm>
            <a:off x="1523999" y="837126"/>
            <a:ext cx="9144000" cy="1586567"/>
          </a:xfrm>
        </p:spPr>
        <p:txBody>
          <a:bodyPr vert="horz" lIns="91440" tIns="45720" rIns="91440" bIns="45720" rtlCol="0" anchor="ctr">
            <a:normAutofit/>
          </a:bodyPr>
          <a:lstStyle/>
          <a:p>
            <a:pPr algn="ctr"/>
            <a:r>
              <a:rPr lang="en-US" sz="3600" b="0" i="0" u="none" strike="noStrike" kern="1200" dirty="0">
                <a:solidFill>
                  <a:schemeClr val="tx1"/>
                </a:solidFill>
                <a:effectLst/>
                <a:latin typeface="Arial" panose="020B0604020202020204" pitchFamily="34" charset="0"/>
                <a:cs typeface="Arial" panose="020B0604020202020204" pitchFamily="34" charset="0"/>
              </a:rPr>
              <a:t>Model</a:t>
            </a:r>
            <a:br>
              <a:rPr lang="en-US" b="0" i="0" u="none" strike="noStrike" kern="1200" dirty="0">
                <a:solidFill>
                  <a:schemeClr val="tx1"/>
                </a:solidFill>
                <a:effectLst/>
                <a:latin typeface="Arial" panose="020B0604020202020204" pitchFamily="34" charset="0"/>
                <a:cs typeface="Arial" panose="020B0604020202020204" pitchFamily="34" charset="0"/>
              </a:rPr>
            </a:br>
            <a:r>
              <a:rPr lang="en-US" b="0" i="0" u="sng" strike="noStrike" kern="1200" dirty="0">
                <a:solidFill>
                  <a:schemeClr val="tx1"/>
                </a:solidFill>
                <a:effectLst/>
                <a:latin typeface="Arial" panose="020B0604020202020204" pitchFamily="34" charset="0"/>
                <a:cs typeface="Arial" panose="020B0604020202020204" pitchFamily="34" charset="0"/>
              </a:rPr>
              <a:t>LGBMRegressor</a:t>
            </a:r>
            <a:endParaRPr lang="en-US" u="sng" kern="1200" dirty="0">
              <a:solidFill>
                <a:schemeClr val="tx1"/>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1291855F-F447-B744-8BFF-7131FD6E16F2}"/>
              </a:ext>
            </a:extLst>
          </p:cNvPr>
          <p:cNvSpPr>
            <a:spLocks noGrp="1"/>
          </p:cNvSpPr>
          <p:nvPr>
            <p:ph idx="1"/>
          </p:nvPr>
        </p:nvSpPr>
        <p:spPr>
          <a:xfrm>
            <a:off x="734222" y="2629659"/>
            <a:ext cx="5269084" cy="2421544"/>
          </a:xfrm>
        </p:spPr>
        <p:txBody>
          <a:bodyPr vert="horz" lIns="91440" tIns="45720" rIns="91440" bIns="45720" rtlCol="0" anchor="ctr">
            <a:normAutofit fontScale="92500"/>
          </a:bodyPr>
          <a:lstStyle/>
          <a:p>
            <a:pPr marL="0" indent="0">
              <a:buNone/>
            </a:pPr>
            <a:r>
              <a:rPr lang="en-US" sz="1600" b="1" dirty="0">
                <a:latin typeface="Arial" panose="020B0604020202020204" pitchFamily="34" charset="0"/>
                <a:cs typeface="Arial" panose="020B0604020202020204" pitchFamily="34" charset="0"/>
              </a:rPr>
              <a:t>LGBM </a:t>
            </a:r>
            <a:r>
              <a:rPr lang="en-US" sz="1600" dirty="0">
                <a:latin typeface="Arial" panose="020B0604020202020204" pitchFamily="34" charset="0"/>
                <a:cs typeface="Arial" panose="020B0604020202020204" pitchFamily="34" charset="0"/>
              </a:rPr>
              <a:t>is a </a:t>
            </a:r>
            <a:r>
              <a:rPr lang="en-US" sz="1600" b="1" dirty="0">
                <a:latin typeface="Arial" panose="020B0604020202020204" pitchFamily="34" charset="0"/>
                <a:cs typeface="Arial" panose="020B0604020202020204" pitchFamily="34" charset="0"/>
              </a:rPr>
              <a:t>gradient boosting ensemble model </a:t>
            </a:r>
            <a:r>
              <a:rPr lang="en-US" sz="1600" dirty="0">
                <a:latin typeface="Arial" panose="020B0604020202020204" pitchFamily="34" charset="0"/>
                <a:cs typeface="Arial" panose="020B0604020202020204" pitchFamily="34" charset="0"/>
              </a:rPr>
              <a:t>that improves tree-based learning by </a:t>
            </a:r>
            <a:r>
              <a:rPr lang="en-US" sz="1600" b="1" dirty="0">
                <a:latin typeface="Arial" panose="020B0604020202020204" pitchFamily="34" charset="0"/>
                <a:cs typeface="Arial" panose="020B0604020202020204" pitchFamily="34" charset="0"/>
              </a:rPr>
              <a:t>utilizing leaf-wise tree growth strategies</a:t>
            </a:r>
            <a:r>
              <a:rPr lang="en-US" sz="1600" dirty="0">
                <a:latin typeface="Arial" panose="020B0604020202020204" pitchFamily="34" charset="0"/>
                <a:cs typeface="Arial" panose="020B0604020202020204" pitchFamily="34" charset="0"/>
              </a:rPr>
              <a:t>. This allows the model to look at each leaf and choose the one which reduces loss the most.</a:t>
            </a:r>
          </a:p>
          <a:p>
            <a:pPr marL="0" indent="0">
              <a:buNone/>
            </a:pPr>
            <a:r>
              <a:rPr lang="en-US" sz="1600" b="1" dirty="0">
                <a:latin typeface="Arial" panose="020B0604020202020204" pitchFamily="34" charset="0"/>
                <a:cs typeface="Arial" panose="020B0604020202020204" pitchFamily="34" charset="0"/>
              </a:rPr>
              <a:t>LGBM</a:t>
            </a:r>
            <a:r>
              <a:rPr lang="en-US" sz="1600" dirty="0">
                <a:latin typeface="Arial" panose="020B0604020202020204" pitchFamily="34" charset="0"/>
                <a:cs typeface="Arial" panose="020B0604020202020204" pitchFamily="34" charset="0"/>
              </a:rPr>
              <a:t> allows for </a:t>
            </a:r>
            <a:r>
              <a:rPr lang="en-US" sz="1600" b="1" dirty="0">
                <a:latin typeface="Arial" panose="020B0604020202020204" pitchFamily="34" charset="0"/>
                <a:cs typeface="Arial" panose="020B0604020202020204" pitchFamily="34" charset="0"/>
              </a:rPr>
              <a:t>high-speed learning on large scale data</a:t>
            </a:r>
            <a:r>
              <a:rPr lang="en-US" sz="1600" dirty="0">
                <a:latin typeface="Arial" panose="020B0604020202020204" pitchFamily="34" charset="0"/>
                <a:cs typeface="Arial" panose="020B0604020202020204" pitchFamily="34" charset="0"/>
              </a:rPr>
              <a:t>, undoubtedly common in real supply chain scenarios. </a:t>
            </a:r>
          </a:p>
          <a:p>
            <a:pPr marL="0" indent="0">
              <a:buNone/>
            </a:pPr>
            <a:r>
              <a:rPr lang="en-US" sz="1600" b="1" kern="1200" dirty="0">
                <a:solidFill>
                  <a:schemeClr val="tx1"/>
                </a:solidFill>
                <a:effectLst/>
                <a:latin typeface="Arial" panose="020B0604020202020204" pitchFamily="34" charset="0"/>
                <a:cs typeface="Arial" panose="020B0604020202020204" pitchFamily="34" charset="0"/>
              </a:rPr>
              <a:t>Optuna</a:t>
            </a:r>
            <a:r>
              <a:rPr lang="en-US" sz="1600" kern="1200" dirty="0">
                <a:solidFill>
                  <a:schemeClr val="tx1"/>
                </a:solidFill>
                <a:effectLst/>
                <a:latin typeface="Arial" panose="020B0604020202020204" pitchFamily="34" charset="0"/>
                <a:cs typeface="Arial" panose="020B0604020202020204" pitchFamily="34" charset="0"/>
              </a:rPr>
              <a:t> was used to </a:t>
            </a:r>
            <a:r>
              <a:rPr lang="en-US" sz="1600" b="1" kern="1200" dirty="0">
                <a:solidFill>
                  <a:schemeClr val="tx1"/>
                </a:solidFill>
                <a:effectLst/>
                <a:latin typeface="Arial" panose="020B0604020202020204" pitchFamily="34" charset="0"/>
                <a:cs typeface="Arial" panose="020B0604020202020204" pitchFamily="34" charset="0"/>
              </a:rPr>
              <a:t>tune and optimize hyperparameters </a:t>
            </a:r>
            <a:r>
              <a:rPr lang="en-US" sz="1600" kern="1200" dirty="0">
                <a:solidFill>
                  <a:schemeClr val="tx1"/>
                </a:solidFill>
                <a:effectLst/>
                <a:latin typeface="Arial" panose="020B0604020202020204" pitchFamily="34" charset="0"/>
                <a:cs typeface="Arial" panose="020B0604020202020204" pitchFamily="34" charset="0"/>
              </a:rPr>
              <a:t>of the LGBM model, making sure to take advantage of early_stopping</a:t>
            </a:r>
            <a:r>
              <a:rPr lang="en-US" sz="1600" dirty="0">
                <a:latin typeface="Arial" panose="020B0604020202020204" pitchFamily="34" charset="0"/>
                <a:cs typeface="Arial" panose="020B0604020202020204" pitchFamily="34" charset="0"/>
              </a:rPr>
              <a:t> with 20 </a:t>
            </a:r>
            <a:r>
              <a:rPr lang="en-US" sz="1600" kern="1200" dirty="0">
                <a:solidFill>
                  <a:schemeClr val="tx1"/>
                </a:solidFill>
                <a:effectLst/>
                <a:latin typeface="Arial" panose="020B0604020202020204" pitchFamily="34" charset="0"/>
                <a:cs typeface="Arial" panose="020B0604020202020204" pitchFamily="34" charset="0"/>
              </a:rPr>
              <a:t>stopping_rounds</a:t>
            </a:r>
            <a:r>
              <a:rPr lang="en-US" sz="1600" dirty="0">
                <a:latin typeface="Arial" panose="020B0604020202020204" pitchFamily="34" charset="0"/>
                <a:cs typeface="Arial" panose="020B0604020202020204" pitchFamily="34" charset="0"/>
              </a:rPr>
              <a:t> to maximize RMSE gain and attempt to reduce overfitting.</a:t>
            </a:r>
            <a:endParaRPr lang="en-US" sz="1600" kern="1200" dirty="0">
              <a:solidFill>
                <a:schemeClr val="tx1"/>
              </a:solidFill>
              <a:effectLst/>
              <a:latin typeface="Arial" panose="020B0604020202020204" pitchFamily="34" charset="0"/>
              <a:cs typeface="Arial" panose="020B0604020202020204" pitchFamily="34" charset="0"/>
            </a:endParaRPr>
          </a:p>
        </p:txBody>
      </p:sp>
      <p:cxnSp>
        <p:nvCxnSpPr>
          <p:cNvPr id="14" name="Straight Connector 13">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54708"/>
            <a:ext cx="11000232"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C28C957B-814E-607F-54A7-76966BF656D0}"/>
              </a:ext>
            </a:extLst>
          </p:cNvPr>
          <p:cNvSpPr/>
          <p:nvPr/>
        </p:nvSpPr>
        <p:spPr>
          <a:xfrm>
            <a:off x="6440883" y="3105666"/>
            <a:ext cx="5075613" cy="194553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screen shot of a computer code&#10;&#10;AI-generated content may be incorrect.">
            <a:extLst>
              <a:ext uri="{FF2B5EF4-FFF2-40B4-BE49-F238E27FC236}">
                <a16:creationId xmlns:a16="http://schemas.microsoft.com/office/drawing/2014/main" id="{1CF0EBDB-FBE4-0E0E-450B-D84748568B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99653" y="3163331"/>
            <a:ext cx="4964465" cy="1814065"/>
          </a:xfrm>
          <a:prstGeom prst="rect">
            <a:avLst/>
          </a:prstGeom>
        </p:spPr>
      </p:pic>
      <p:sp>
        <p:nvSpPr>
          <p:cNvPr id="11" name="Content Placeholder 2">
            <a:extLst>
              <a:ext uri="{FF2B5EF4-FFF2-40B4-BE49-F238E27FC236}">
                <a16:creationId xmlns:a16="http://schemas.microsoft.com/office/drawing/2014/main" id="{9F588EA8-EF7B-0D34-64F1-E68F1C2160AE}"/>
              </a:ext>
            </a:extLst>
          </p:cNvPr>
          <p:cNvSpPr txBox="1">
            <a:spLocks/>
          </p:cNvSpPr>
          <p:nvPr/>
        </p:nvSpPr>
        <p:spPr>
          <a:xfrm>
            <a:off x="6786978" y="2739322"/>
            <a:ext cx="4383422" cy="494073"/>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u="sng" dirty="0">
                <a:latin typeface="Arial" panose="020B0604020202020204" pitchFamily="34" charset="0"/>
                <a:cs typeface="Arial" panose="020B0604020202020204" pitchFamily="34" charset="0"/>
              </a:rPr>
              <a:t>Optuna Hyperparameter Grid</a:t>
            </a:r>
          </a:p>
        </p:txBody>
      </p:sp>
      <p:sp>
        <p:nvSpPr>
          <p:cNvPr id="18" name="Rectangle 17">
            <a:extLst>
              <a:ext uri="{FF2B5EF4-FFF2-40B4-BE49-F238E27FC236}">
                <a16:creationId xmlns:a16="http://schemas.microsoft.com/office/drawing/2014/main" id="{0E54C4C9-86A6-5295-55ED-7198A7B7A248}"/>
              </a:ext>
            </a:extLst>
          </p:cNvPr>
          <p:cNvSpPr/>
          <p:nvPr/>
        </p:nvSpPr>
        <p:spPr>
          <a:xfrm>
            <a:off x="596462" y="5596782"/>
            <a:ext cx="10999073" cy="71647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B47672C3-D37B-CCC4-F792-D593CE8170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6462" y="5651012"/>
            <a:ext cx="10999073" cy="662245"/>
          </a:xfrm>
          <a:prstGeom prst="rect">
            <a:avLst/>
          </a:prstGeom>
        </p:spPr>
      </p:pic>
      <p:sp>
        <p:nvSpPr>
          <p:cNvPr id="16" name="TextBox 15">
            <a:extLst>
              <a:ext uri="{FF2B5EF4-FFF2-40B4-BE49-F238E27FC236}">
                <a16:creationId xmlns:a16="http://schemas.microsoft.com/office/drawing/2014/main" id="{EA5AD36C-C9FB-52B8-2DD2-5D5A656E0FDA}"/>
              </a:ext>
            </a:extLst>
          </p:cNvPr>
          <p:cNvSpPr txBox="1"/>
          <p:nvPr/>
        </p:nvSpPr>
        <p:spPr>
          <a:xfrm>
            <a:off x="1030785" y="5301786"/>
            <a:ext cx="2601994" cy="307777"/>
          </a:xfrm>
          <a:prstGeom prst="rect">
            <a:avLst/>
          </a:prstGeom>
          <a:noFill/>
        </p:spPr>
        <p:txBody>
          <a:bodyPr wrap="none" rtlCol="0">
            <a:spAutoFit/>
          </a:bodyPr>
          <a:lstStyle/>
          <a:p>
            <a:r>
              <a:rPr lang="en-US" sz="1400" u="sng" dirty="0">
                <a:latin typeface="Arial" panose="020B0604020202020204" pitchFamily="34" charset="0"/>
                <a:cs typeface="Arial" panose="020B0604020202020204" pitchFamily="34" charset="0"/>
              </a:rPr>
              <a:t>Optuna Optimized Parameters</a:t>
            </a:r>
          </a:p>
        </p:txBody>
      </p:sp>
    </p:spTree>
    <p:extLst>
      <p:ext uri="{BB962C8B-B14F-4D97-AF65-F5344CB8AC3E}">
        <p14:creationId xmlns:p14="http://schemas.microsoft.com/office/powerpoint/2010/main" val="845057637"/>
      </p:ext>
    </p:extLst>
  </p:cSld>
  <p:clrMapOvr>
    <a:masterClrMapping/>
  </p:clrMapOvr>
  <mc:AlternateContent xmlns:mc="http://schemas.openxmlformats.org/markup-compatibility/2006" xmlns:p14="http://schemas.microsoft.com/office/powerpoint/2010/main">
    <mc:Choice Requires="p14">
      <p:transition spd="slow" p14:dur="2000" advTm="58139"/>
    </mc:Choice>
    <mc:Fallback xmlns="">
      <p:transition spd="slow" advTm="58139"/>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D0E3CB8-BE0C-48BB-E74C-64C431FC7FFC}"/>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F9A2FD-8287-E132-3DB9-5603D72A6B7B}"/>
              </a:ext>
            </a:extLst>
          </p:cNvPr>
          <p:cNvSpPr>
            <a:spLocks noGrp="1"/>
          </p:cNvSpPr>
          <p:nvPr>
            <p:ph type="title"/>
          </p:nvPr>
        </p:nvSpPr>
        <p:spPr>
          <a:xfrm>
            <a:off x="2056892" y="915316"/>
            <a:ext cx="8074815" cy="1534457"/>
          </a:xfrm>
        </p:spPr>
        <p:txBody>
          <a:bodyPr anchor="ctr">
            <a:normAutofit/>
          </a:bodyPr>
          <a:lstStyle/>
          <a:p>
            <a:pPr algn="ctr"/>
            <a:r>
              <a:rPr lang="en-US" sz="3600" b="0" i="0" u="none" strike="noStrike" dirty="0">
                <a:effectLst/>
                <a:latin typeface="Arial" panose="020B0604020202020204" pitchFamily="34" charset="0"/>
              </a:rPr>
              <a:t>Model</a:t>
            </a:r>
            <a:br>
              <a:rPr lang="en-US" dirty="0">
                <a:latin typeface="Arial" panose="020B0604020202020204" pitchFamily="34" charset="0"/>
              </a:rPr>
            </a:br>
            <a:r>
              <a:rPr lang="en-US" b="0" i="0" u="sng" strike="noStrike" dirty="0">
                <a:effectLst/>
                <a:latin typeface="Arial" panose="020B0604020202020204" pitchFamily="34" charset="0"/>
              </a:rPr>
              <a:t>Results &amp; Implications</a:t>
            </a:r>
            <a:endParaRPr lang="en-US" u="sng" dirty="0"/>
          </a:p>
        </p:txBody>
      </p:sp>
      <p:sp>
        <p:nvSpPr>
          <p:cNvPr id="3" name="Content Placeholder 2">
            <a:extLst>
              <a:ext uri="{FF2B5EF4-FFF2-40B4-BE49-F238E27FC236}">
                <a16:creationId xmlns:a16="http://schemas.microsoft.com/office/drawing/2014/main" id="{016D88D2-27CA-C7C6-7094-3510E58DF0BD}"/>
              </a:ext>
            </a:extLst>
          </p:cNvPr>
          <p:cNvSpPr>
            <a:spLocks noGrp="1"/>
          </p:cNvSpPr>
          <p:nvPr>
            <p:ph idx="1"/>
          </p:nvPr>
        </p:nvSpPr>
        <p:spPr>
          <a:xfrm>
            <a:off x="1285241" y="2619632"/>
            <a:ext cx="8509548" cy="2542733"/>
          </a:xfrm>
        </p:spPr>
        <p:txBody>
          <a:bodyPr anchor="t">
            <a:normAutofit/>
          </a:bodyPr>
          <a:lstStyle/>
          <a:p>
            <a:pPr marL="0" indent="0">
              <a:buNone/>
            </a:pPr>
            <a:r>
              <a:rPr lang="en-US" sz="1600" dirty="0">
                <a:latin typeface="Arial" panose="020B0604020202020204" pitchFamily="34" charset="0"/>
                <a:cs typeface="Arial" panose="020B0604020202020204" pitchFamily="34" charset="0"/>
              </a:rPr>
              <a:t>RMSE and MAE error magnitude evaluation:</a:t>
            </a:r>
          </a:p>
          <a:p>
            <a:r>
              <a:rPr lang="en-US" sz="1600" dirty="0">
                <a:latin typeface="Arial" panose="020B0604020202020204" pitchFamily="34" charset="0"/>
                <a:cs typeface="Arial" panose="020B0604020202020204" pitchFamily="34" charset="0"/>
              </a:rPr>
              <a:t>Low average prediction error once the model reached performance bottleneck in iterations (n_estimators)</a:t>
            </a:r>
          </a:p>
          <a:p>
            <a:pPr lvl="1"/>
            <a:r>
              <a:rPr lang="en-US" sz="1200" dirty="0">
                <a:latin typeface="Arial" panose="020B0604020202020204" pitchFamily="34" charset="0"/>
                <a:cs typeface="Arial" panose="020B0604020202020204" pitchFamily="34" charset="0"/>
              </a:rPr>
              <a:t>about 25 iterations</a:t>
            </a:r>
          </a:p>
          <a:p>
            <a:pPr lvl="1"/>
            <a:endParaRPr lang="en-US" sz="1200" dirty="0">
              <a:latin typeface="Arial" panose="020B0604020202020204" pitchFamily="34" charset="0"/>
              <a:cs typeface="Arial" panose="020B0604020202020204" pitchFamily="34" charset="0"/>
            </a:endParaRPr>
          </a:p>
          <a:p>
            <a:pPr marL="0" indent="0">
              <a:buNone/>
            </a:pPr>
            <a:r>
              <a:rPr lang="en-US" sz="1600" dirty="0">
                <a:latin typeface="Arial" panose="020B0604020202020204" pitchFamily="34" charset="0"/>
                <a:cs typeface="Arial" panose="020B0604020202020204" pitchFamily="34" charset="0"/>
              </a:rPr>
              <a:t>Model is fit well to this data sample and explains much of the variance (avg 0.95 R²).</a:t>
            </a:r>
          </a:p>
          <a:p>
            <a:r>
              <a:rPr lang="en-US" sz="1600" dirty="0">
                <a:latin typeface="Arial" panose="020B0604020202020204" pitchFamily="34" charset="0"/>
                <a:cs typeface="Arial" panose="020B0604020202020204" pitchFamily="34" charset="0"/>
              </a:rPr>
              <a:t>Scalability was tested with a stress test on 10M records that will be seen later</a:t>
            </a:r>
          </a:p>
          <a:p>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26B2D6CA-293D-F84E-F980-40002C5D6A9B}"/>
              </a:ext>
            </a:extLst>
          </p:cNvPr>
          <p:cNvSpPr/>
          <p:nvPr/>
        </p:nvSpPr>
        <p:spPr>
          <a:xfrm>
            <a:off x="779852" y="5568964"/>
            <a:ext cx="7846295" cy="50159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025455A-848B-44DD-4128-E9EE1519C0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1673" y="5617939"/>
            <a:ext cx="7765047" cy="403645"/>
          </a:xfrm>
          <a:prstGeom prst="rect">
            <a:avLst/>
          </a:prstGeom>
        </p:spPr>
      </p:pic>
      <p:sp>
        <p:nvSpPr>
          <p:cNvPr id="6" name="TextBox 5">
            <a:extLst>
              <a:ext uri="{FF2B5EF4-FFF2-40B4-BE49-F238E27FC236}">
                <a16:creationId xmlns:a16="http://schemas.microsoft.com/office/drawing/2014/main" id="{2E0F4BB0-4B4A-D616-07C0-DF3D98B666E5}"/>
              </a:ext>
            </a:extLst>
          </p:cNvPr>
          <p:cNvSpPr txBox="1"/>
          <p:nvPr/>
        </p:nvSpPr>
        <p:spPr>
          <a:xfrm>
            <a:off x="641774" y="5269866"/>
            <a:ext cx="2384460" cy="276999"/>
          </a:xfrm>
          <a:prstGeom prst="rect">
            <a:avLst/>
          </a:prstGeom>
          <a:noFill/>
        </p:spPr>
        <p:txBody>
          <a:bodyPr wrap="square" rtlCol="0">
            <a:spAutoFit/>
          </a:bodyPr>
          <a:lstStyle/>
          <a:p>
            <a:pPr marL="171450" indent="-171450">
              <a:buFont typeface="Arial" panose="020B0604020202020204" pitchFamily="34" charset="0"/>
              <a:buChar char="•"/>
            </a:pPr>
            <a:r>
              <a:rPr lang="en-US" sz="1200" dirty="0">
                <a:latin typeface="Arial" panose="020B0604020202020204" pitchFamily="34" charset="0"/>
                <a:cs typeface="Arial" panose="020B0604020202020204" pitchFamily="34" charset="0"/>
              </a:rPr>
              <a:t>1 million sample dataset</a:t>
            </a:r>
            <a:endParaRPr lang="en-US" sz="1200" dirty="0"/>
          </a:p>
        </p:txBody>
      </p:sp>
      <p:sp>
        <p:nvSpPr>
          <p:cNvPr id="7" name="Arrow: Right 6">
            <a:extLst>
              <a:ext uri="{FF2B5EF4-FFF2-40B4-BE49-F238E27FC236}">
                <a16:creationId xmlns:a16="http://schemas.microsoft.com/office/drawing/2014/main" id="{0232B15C-F539-42D9-34BC-3943D2F24479}"/>
              </a:ext>
            </a:extLst>
          </p:cNvPr>
          <p:cNvSpPr/>
          <p:nvPr/>
        </p:nvSpPr>
        <p:spPr>
          <a:xfrm rot="5400000">
            <a:off x="2525720" y="5285318"/>
            <a:ext cx="275766" cy="18469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00174276"/>
      </p:ext>
    </p:extLst>
  </p:cSld>
  <p:clrMapOvr>
    <a:masterClrMapping/>
  </p:clrMapOvr>
  <mc:AlternateContent xmlns:mc="http://schemas.openxmlformats.org/markup-compatibility/2006" xmlns:p14="http://schemas.microsoft.com/office/powerpoint/2010/main">
    <mc:Choice Requires="p14">
      <p:transition spd="slow" p14:dur="2000" advTm="34631"/>
    </mc:Choice>
    <mc:Fallback xmlns="">
      <p:transition spd="slow" advTm="34631"/>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EEF3F8C-6BEB-BA64-18DC-20BEC4E8329B}"/>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E18F6E8B-15ED-43C7-94BA-91549A651C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D4FF56-651F-B47F-E3B1-57C9926E22B3}"/>
              </a:ext>
            </a:extLst>
          </p:cNvPr>
          <p:cNvSpPr>
            <a:spLocks noGrp="1"/>
          </p:cNvSpPr>
          <p:nvPr>
            <p:ph type="title"/>
          </p:nvPr>
        </p:nvSpPr>
        <p:spPr>
          <a:xfrm>
            <a:off x="914402" y="321276"/>
            <a:ext cx="5758248" cy="2979964"/>
          </a:xfrm>
          <a:ln w="19050">
            <a:solidFill>
              <a:schemeClr val="tx1"/>
            </a:solidFill>
          </a:ln>
        </p:spPr>
        <p:txBody>
          <a:bodyPr vert="horz" lIns="91440" tIns="45720" rIns="91440" bIns="45720" rtlCol="0" anchor="ctr">
            <a:normAutofit/>
          </a:bodyPr>
          <a:lstStyle/>
          <a:p>
            <a:r>
              <a:rPr lang="en-US" sz="3600" b="0" i="0" strike="noStrike" dirty="0">
                <a:effectLst/>
                <a:latin typeface="Arial" panose="020B0604020202020204" pitchFamily="34" charset="0"/>
                <a:cs typeface="Arial" panose="020B0604020202020204" pitchFamily="34" charset="0"/>
              </a:rPr>
              <a:t>EDA Findings</a:t>
            </a:r>
            <a:r>
              <a:rPr lang="en-US" sz="3600" dirty="0">
                <a:latin typeface="Arial" panose="020B0604020202020204" pitchFamily="34" charset="0"/>
                <a:cs typeface="Arial" panose="020B0604020202020204" pitchFamily="34" charset="0"/>
              </a:rPr>
              <a:t> </a:t>
            </a:r>
            <a:br>
              <a:rPr lang="en-US" sz="3600" dirty="0">
                <a:latin typeface="Arial" panose="020B0604020202020204" pitchFamily="34" charset="0"/>
                <a:cs typeface="Arial" panose="020B0604020202020204" pitchFamily="34" charset="0"/>
              </a:rPr>
            </a:br>
            <a:r>
              <a:rPr lang="en-US" sz="3600" b="0" i="0" strike="noStrike" dirty="0">
                <a:effectLst/>
                <a:latin typeface="Arial" panose="020B0604020202020204" pitchFamily="34" charset="0"/>
                <a:cs typeface="Arial" panose="020B0604020202020204" pitchFamily="34" charset="0"/>
              </a:rPr>
              <a:t>&amp;</a:t>
            </a:r>
            <a:r>
              <a:rPr lang="en-US" sz="3600" dirty="0">
                <a:latin typeface="Arial" panose="020B0604020202020204" pitchFamily="34" charset="0"/>
                <a:cs typeface="Arial" panose="020B0604020202020204" pitchFamily="34" charset="0"/>
              </a:rPr>
              <a:t> </a:t>
            </a:r>
            <a:br>
              <a:rPr lang="en-US" sz="3600" dirty="0">
                <a:latin typeface="Arial" panose="020B0604020202020204" pitchFamily="34" charset="0"/>
                <a:cs typeface="Arial" panose="020B0604020202020204" pitchFamily="34" charset="0"/>
              </a:rPr>
            </a:br>
            <a:r>
              <a:rPr lang="en-US" sz="3600" b="0" i="0" strike="noStrike" dirty="0">
                <a:effectLst/>
                <a:latin typeface="Arial" panose="020B0604020202020204" pitchFamily="34" charset="0"/>
                <a:cs typeface="Arial" panose="020B0604020202020204" pitchFamily="34" charset="0"/>
              </a:rPr>
              <a:t>Methodology Challenges</a:t>
            </a:r>
            <a:endParaRPr lang="en-US" sz="3600" dirty="0">
              <a:latin typeface="Arial" panose="020B0604020202020204" pitchFamily="34" charset="0"/>
              <a:cs typeface="Arial" panose="020B0604020202020204" pitchFamily="34" charset="0"/>
            </a:endParaRPr>
          </a:p>
        </p:txBody>
      </p:sp>
      <p:grpSp>
        <p:nvGrpSpPr>
          <p:cNvPr id="21" name="Group 20">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048031"/>
            <a:ext cx="731521" cy="673460"/>
            <a:chOff x="3940602" y="308034"/>
            <a:chExt cx="2116791" cy="3428999"/>
          </a:xfrm>
          <a:solidFill>
            <a:schemeClr val="accent4"/>
          </a:solidFill>
        </p:grpSpPr>
        <p:sp>
          <p:nvSpPr>
            <p:cNvPr id="22" name="Rectangle 21">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Rectangle 25">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089A89A-1E9C-4761-9DFF-53C275FBF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257770"/>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8930962-E388-89E1-0C69-A5D9E887F49F}"/>
              </a:ext>
            </a:extLst>
          </p:cNvPr>
          <p:cNvSpPr/>
          <p:nvPr/>
        </p:nvSpPr>
        <p:spPr>
          <a:xfrm>
            <a:off x="6858000" y="321275"/>
            <a:ext cx="4837176" cy="297996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graph with dots and lines&#10;&#10;AI-generated content may be incorrect.">
            <a:extLst>
              <a:ext uri="{FF2B5EF4-FFF2-40B4-BE49-F238E27FC236}">
                <a16:creationId xmlns:a16="http://schemas.microsoft.com/office/drawing/2014/main" id="{655C9693-96B1-B4A1-9161-C3B659F679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14162" y="482733"/>
            <a:ext cx="4324849" cy="2530036"/>
          </a:xfrm>
          <a:prstGeom prst="rect">
            <a:avLst/>
          </a:prstGeom>
        </p:spPr>
      </p:pic>
      <p:sp>
        <p:nvSpPr>
          <p:cNvPr id="30" name="Rectangle 2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3462252"/>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7FE321D-CC14-0FAF-6457-3F6A588A541D}"/>
              </a:ext>
            </a:extLst>
          </p:cNvPr>
          <p:cNvSpPr/>
          <p:nvPr/>
        </p:nvSpPr>
        <p:spPr>
          <a:xfrm>
            <a:off x="6858000" y="3461617"/>
            <a:ext cx="4837176" cy="291333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aph of a bar graph&#10;&#10;AI-generated content may be incorrect.">
            <a:extLst>
              <a:ext uri="{FF2B5EF4-FFF2-40B4-BE49-F238E27FC236}">
                <a16:creationId xmlns:a16="http://schemas.microsoft.com/office/drawing/2014/main" id="{80C8B013-21AF-9C28-24D2-5492A23C77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14162" y="3698028"/>
            <a:ext cx="4324849" cy="2508411"/>
          </a:xfrm>
          <a:prstGeom prst="rect">
            <a:avLst/>
          </a:prstGeom>
        </p:spPr>
      </p:pic>
      <p:sp>
        <p:nvSpPr>
          <p:cNvPr id="13" name="Title 1">
            <a:extLst>
              <a:ext uri="{FF2B5EF4-FFF2-40B4-BE49-F238E27FC236}">
                <a16:creationId xmlns:a16="http://schemas.microsoft.com/office/drawing/2014/main" id="{F6BF60A7-F8CD-626C-CE5E-AFE4057C406E}"/>
              </a:ext>
            </a:extLst>
          </p:cNvPr>
          <p:cNvSpPr txBox="1">
            <a:spLocks/>
          </p:cNvSpPr>
          <p:nvPr/>
        </p:nvSpPr>
        <p:spPr>
          <a:xfrm>
            <a:off x="914401" y="3461616"/>
            <a:ext cx="5758248" cy="2913331"/>
          </a:xfrm>
          <a:prstGeom prst="rect">
            <a:avLst/>
          </a:prstGeom>
          <a:ln w="19050">
            <a:solidFill>
              <a:schemeClr val="tx1"/>
            </a:solidFill>
          </a:ln>
        </p:spPr>
        <p:txBody>
          <a:bodyPr vert="horz" lIns="91440" tIns="45720" rIns="91440" bIns="45720" rtlCol="0" anchor="t">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1800" dirty="0">
              <a:latin typeface="Arial" panose="020B0604020202020204" pitchFamily="34" charset="0"/>
              <a:cs typeface="Arial" panose="020B0604020202020204" pitchFamily="34" charset="0"/>
            </a:endParaRPr>
          </a:p>
          <a:p>
            <a:r>
              <a:rPr lang="en-US" sz="1800" b="1" dirty="0">
                <a:latin typeface="Arial" panose="020B0604020202020204" pitchFamily="34" charset="0"/>
                <a:cs typeface="Arial" panose="020B0604020202020204" pitchFamily="34" charset="0"/>
              </a:rPr>
              <a:t>Interesting Outcomes: </a:t>
            </a:r>
          </a:p>
          <a:p>
            <a:endParaRPr lang="en-US" sz="16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Strong linear trend in actual vs predicted demand</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Lagged demand features were extremely helpful in predicting the actual demand, as can often be useful in a timeseries or forecasting type of analysis</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Products were also important for predicting demand, along with the mean demand of those products and the order period I estimated them to be sold at</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endParaRPr lang="en-US" sz="100" dirty="0">
              <a:latin typeface="Arial" panose="020B0604020202020204" pitchFamily="34" charset="0"/>
              <a:cs typeface="Arial" panose="020B0604020202020204" pitchFamily="34" charset="0"/>
            </a:endParaRPr>
          </a:p>
          <a:p>
            <a:endParaRPr lang="en-US" sz="1600" b="1" dirty="0">
              <a:latin typeface="Arial" panose="020B0604020202020204" pitchFamily="34" charset="0"/>
              <a:cs typeface="Arial" panose="020B0604020202020204" pitchFamily="34" charset="0"/>
            </a:endParaRPr>
          </a:p>
          <a:p>
            <a:endParaRPr lang="en-US" sz="1800" b="1" dirty="0">
              <a:latin typeface="Arial" panose="020B0604020202020204" pitchFamily="34" charset="0"/>
              <a:cs typeface="Arial" panose="020B0604020202020204" pitchFamily="34" charset="0"/>
            </a:endParaRPr>
          </a:p>
          <a:p>
            <a:r>
              <a:rPr lang="en-US" sz="1800" b="1" dirty="0">
                <a:latin typeface="Arial" panose="020B0604020202020204" pitchFamily="34" charset="0"/>
                <a:cs typeface="Arial" panose="020B0604020202020204" pitchFamily="34" charset="0"/>
              </a:rPr>
              <a:t>Challenges:</a:t>
            </a:r>
          </a:p>
          <a:p>
            <a:endParaRPr lang="en-US" sz="16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Outliers, however few, and long-tailed product distributions will always pose as obstacles to calibrating a model to accurately predict the min and max ranges of the target variable (demand in this case)</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You can see the model prediction faltering near the higher demand values</a:t>
            </a:r>
          </a:p>
          <a:p>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It was difficult deciding how to approach the product demand and region prioritization scenario with the goal of gaining any meaningful results</a:t>
            </a:r>
          </a:p>
        </p:txBody>
      </p:sp>
    </p:spTree>
    <p:extLst>
      <p:ext uri="{BB962C8B-B14F-4D97-AF65-F5344CB8AC3E}">
        <p14:creationId xmlns:p14="http://schemas.microsoft.com/office/powerpoint/2010/main" val="3857645630"/>
      </p:ext>
    </p:extLst>
  </p:cSld>
  <p:clrMapOvr>
    <a:masterClrMapping/>
  </p:clrMapOvr>
  <mc:AlternateContent xmlns:mc="http://schemas.openxmlformats.org/markup-compatibility/2006" xmlns:p14="http://schemas.microsoft.com/office/powerpoint/2010/main">
    <mc:Choice Requires="p14">
      <p:transition spd="slow" p14:dur="2000" advTm="44485"/>
    </mc:Choice>
    <mc:Fallback xmlns="">
      <p:transition spd="slow" advTm="44485"/>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323</TotalTime>
  <Words>1303</Words>
  <Application>Microsoft Office PowerPoint</Application>
  <PresentationFormat>Widescreen</PresentationFormat>
  <Paragraphs>107</Paragraphs>
  <Slides>12</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Aptos</vt:lpstr>
      <vt:lpstr>Aptos Display</vt:lpstr>
      <vt:lpstr>Arial</vt:lpstr>
      <vt:lpstr>Office Theme</vt:lpstr>
      <vt:lpstr>Instacart Regional Demand</vt:lpstr>
      <vt:lpstr>References</vt:lpstr>
      <vt:lpstr>Abstract</vt:lpstr>
      <vt:lpstr>Introduction</vt:lpstr>
      <vt:lpstr>Methodology</vt:lpstr>
      <vt:lpstr>Data Sources &amp; Preprocessing</vt:lpstr>
      <vt:lpstr>Model LGBMRegressor</vt:lpstr>
      <vt:lpstr>Model Results &amp; Implications</vt:lpstr>
      <vt:lpstr>EDA Findings  &amp;  Methodology Challenges</vt:lpstr>
      <vt:lpstr>Prioritization Dashboard [Regional Demand]</vt:lpstr>
      <vt:lpstr>Bonus Model  [LGBM - 10M Record Stress Test] </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Garrett Power (Student)</dc:creator>
  <cp:lastModifiedBy>Garrett Power (Student)</cp:lastModifiedBy>
  <cp:revision>39</cp:revision>
  <dcterms:created xsi:type="dcterms:W3CDTF">2025-05-05T14:11:51Z</dcterms:created>
  <dcterms:modified xsi:type="dcterms:W3CDTF">2025-05-15T03:28:44Z</dcterms:modified>
</cp:coreProperties>
</file>

<file path=docProps/thumbnail.jpeg>
</file>